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462" r:id="rId2"/>
    <p:sldId id="1564" r:id="rId3"/>
    <p:sldId id="1196" r:id="rId4"/>
    <p:sldId id="1565" r:id="rId5"/>
    <p:sldId id="1209" r:id="rId6"/>
    <p:sldId id="1566" r:id="rId7"/>
    <p:sldId id="1567" r:id="rId8"/>
    <p:sldId id="262" r:id="rId9"/>
    <p:sldId id="1568" r:id="rId10"/>
    <p:sldId id="1569" r:id="rId11"/>
    <p:sldId id="1570" r:id="rId12"/>
    <p:sldId id="1005" r:id="rId13"/>
    <p:sldId id="1571" r:id="rId14"/>
    <p:sldId id="1208" r:id="rId15"/>
    <p:sldId id="1572" r:id="rId16"/>
    <p:sldId id="996" r:id="rId17"/>
    <p:sldId id="998" r:id="rId18"/>
    <p:sldId id="1210" r:id="rId19"/>
    <p:sldId id="329" r:id="rId20"/>
    <p:sldId id="1197" r:id="rId21"/>
    <p:sldId id="1573" r:id="rId22"/>
    <p:sldId id="1574" r:id="rId23"/>
    <p:sldId id="335" r:id="rId24"/>
    <p:sldId id="1575" r:id="rId25"/>
    <p:sldId id="1576" r:id="rId26"/>
    <p:sldId id="1577" r:id="rId27"/>
    <p:sldId id="1578" r:id="rId28"/>
    <p:sldId id="361" r:id="rId29"/>
    <p:sldId id="356" r:id="rId30"/>
    <p:sldId id="1211" r:id="rId31"/>
    <p:sldId id="1181" r:id="rId32"/>
    <p:sldId id="357" r:id="rId33"/>
    <p:sldId id="993" r:id="rId34"/>
    <p:sldId id="1579" r:id="rId35"/>
    <p:sldId id="343" r:id="rId36"/>
    <p:sldId id="342" r:id="rId37"/>
    <p:sldId id="1580" r:id="rId38"/>
    <p:sldId id="1003" r:id="rId39"/>
    <p:sldId id="1581" r:id="rId40"/>
    <p:sldId id="1002" r:id="rId41"/>
    <p:sldId id="1582" r:id="rId42"/>
    <p:sldId id="1583" r:id="rId43"/>
    <p:sldId id="1004" r:id="rId44"/>
    <p:sldId id="379" r:id="rId45"/>
    <p:sldId id="464" r:id="rId4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C7F"/>
    <a:srgbClr val="207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62DFF3-3186-49C5-8856-4B32BB84575C}" v="205" dt="2025-05-09T19:57:55.219"/>
    <p1510:client id="{F161EC00-073F-C7CC-FC3A-5AFEB608BFD2}" v="27" dt="2025-05-09T09:00:34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71781"/>
  </p:normalViewPr>
  <p:slideViewPr>
    <p:cSldViewPr snapToGrid="0">
      <p:cViewPr varScale="1">
        <p:scale>
          <a:sx n="71" d="100"/>
          <a:sy n="71" d="100"/>
        </p:scale>
        <p:origin x="2608" y="4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greteria Distretto 2042 RI" userId="c56f1e62-5ae2-4896-b3e4-e3150beaa8cc" providerId="ADAL" clId="{8E62DFF3-3186-49C5-8856-4B32BB84575C}"/>
    <pc:docChg chg="undo custSel addSld delSld modSld">
      <pc:chgData name="Segreteria Distretto 2042 RI" userId="c56f1e62-5ae2-4896-b3e4-e3150beaa8cc" providerId="ADAL" clId="{8E62DFF3-3186-49C5-8856-4B32BB84575C}" dt="2025-05-09T19:58:03.551" v="10" actId="47"/>
      <pc:docMkLst>
        <pc:docMk/>
      </pc:docMkLst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638983065" sldId="264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434287974" sldId="267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508269897" sldId="285"/>
        </pc:sldMkLst>
      </pc:sldChg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405283873" sldId="288"/>
        </pc:sldMkLst>
      </pc:sldChg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2687772550" sldId="289"/>
        </pc:sldMkLst>
      </pc:sldChg>
      <pc:sldChg chg="add del setBg">
        <pc:chgData name="Segreteria Distretto 2042 RI" userId="c56f1e62-5ae2-4896-b3e4-e3150beaa8cc" providerId="ADAL" clId="{8E62DFF3-3186-49C5-8856-4B32BB84575C}" dt="2025-05-09T19:57:55.214" v="9"/>
        <pc:sldMkLst>
          <pc:docMk/>
          <pc:sldMk cId="1572623380" sldId="290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3860633752" sldId="291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1195765908" sldId="1450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3231218379" sldId="1451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2127218582" sldId="1625"/>
        </pc:sldMkLst>
      </pc:sldChg>
      <pc:sldChg chg="add">
        <pc:chgData name="Segreteria Distretto 2042 RI" userId="c56f1e62-5ae2-4896-b3e4-e3150beaa8cc" providerId="ADAL" clId="{8E62DFF3-3186-49C5-8856-4B32BB84575C}" dt="2025-05-09T19:55:22.802" v="4"/>
        <pc:sldMkLst>
          <pc:docMk/>
          <pc:sldMk cId="1079410675" sldId="1626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1600267431" sldId="1626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277236305" sldId="1627"/>
        </pc:sldMkLst>
      </pc:sldChg>
      <pc:sldChg chg="add">
        <pc:chgData name="Segreteria Distretto 2042 RI" userId="c56f1e62-5ae2-4896-b3e4-e3150beaa8cc" providerId="ADAL" clId="{8E62DFF3-3186-49C5-8856-4B32BB84575C}" dt="2025-05-09T19:55:22.802" v="4"/>
        <pc:sldMkLst>
          <pc:docMk/>
          <pc:sldMk cId="3655866739" sldId="1627"/>
        </pc:sldMkLst>
      </pc:sldChg>
      <pc:sldChg chg="modSp add mod">
        <pc:chgData name="Segreteria Distretto 2042 RI" userId="c56f1e62-5ae2-4896-b3e4-e3150beaa8cc" providerId="ADAL" clId="{8E62DFF3-3186-49C5-8856-4B32BB84575C}" dt="2025-05-09T19:55:22.902" v="5" actId="27636"/>
        <pc:sldMkLst>
          <pc:docMk/>
          <pc:sldMk cId="1303702305" sldId="1628"/>
        </pc:sldMkLst>
        <pc:spChg chg="mod">
          <ac:chgData name="Segreteria Distretto 2042 RI" userId="c56f1e62-5ae2-4896-b3e4-e3150beaa8cc" providerId="ADAL" clId="{8E62DFF3-3186-49C5-8856-4B32BB84575C}" dt="2025-05-09T19:55:22.902" v="5" actId="27636"/>
          <ac:spMkLst>
            <pc:docMk/>
            <pc:sldMk cId="1303702305" sldId="1628"/>
            <ac:spMk id="4" creationId="{977593D8-05B5-EC3E-B394-9872938E4675}"/>
          </ac:spMkLst>
        </pc:spChg>
      </pc:sldChg>
      <pc:sldChg chg="modSp add del mod">
        <pc:chgData name="Segreteria Distretto 2042 RI" userId="c56f1e62-5ae2-4896-b3e4-e3150beaa8cc" providerId="ADAL" clId="{8E62DFF3-3186-49C5-8856-4B32BB84575C}" dt="2025-05-09T19:55:22.743" v="3"/>
        <pc:sldMkLst>
          <pc:docMk/>
          <pc:sldMk cId="3401204354" sldId="1628"/>
        </pc:sldMkLst>
        <pc:spChg chg="mod">
          <ac:chgData name="Segreteria Distretto 2042 RI" userId="c56f1e62-5ae2-4896-b3e4-e3150beaa8cc" providerId="ADAL" clId="{8E62DFF3-3186-49C5-8856-4B32BB84575C}" dt="2025-05-09T19:55:22.743" v="3"/>
          <ac:spMkLst>
            <pc:docMk/>
            <pc:sldMk cId="3401204354" sldId="1628"/>
            <ac:spMk id="4" creationId="{977593D8-05B5-EC3E-B394-9872938E4675}"/>
          </ac:spMkLst>
        </pc:spChg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496849872" sldId="1629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884670765" sldId="1630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2477912974" sldId="1631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856268119" sldId="1632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378623644" sldId="1633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2627211379" sldId="1634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1869537798" sldId="1635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179179093" sldId="1636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1907878030" sldId="1637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774630360" sldId="1638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1527383889" sldId="1639"/>
        </pc:sldMkLst>
      </pc:sldChg>
      <pc:sldChg chg="add 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2800196445" sldId="1639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3238529840" sldId="1639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4095024831" sldId="1639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321669134" sldId="1640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4150893903" sldId="1640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103389939" sldId="1641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729194189" sldId="1642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3677589187" sldId="1642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196154001" sldId="1643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1630403794" sldId="1643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027393456" sldId="1644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134245546" sldId="1644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074844405" sldId="1645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582722428" sldId="1645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1787204145" sldId="1646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3424163178" sldId="164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0F115-8E9A-40F6-9716-DAB05559A38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17D31-33E7-4948-9852-A284D3CE7D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07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200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62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398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366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6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978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43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658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27055-821E-4F6B-AAA9-2685E1493D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076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27055-821E-4F6B-AAA9-2685E1493D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527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27055-821E-4F6B-AAA9-2685E1493D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973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356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804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508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27055-821E-4F6B-AAA9-2685E1493D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874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38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46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510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45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251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372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28227-A3C9-C241-B578-C6FAAE7C56D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601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244972E7-EC6F-307F-EC26-FFFFFFF093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01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CEA49A34-E2BF-FC2D-E7DA-3C037AE8C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749E52D-F4B2-4306-B3E3-CAC62DF29A4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EABD835-8ADE-58B7-FDA7-F7FE048D6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33735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chermata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327BC7E3-A7FB-334A-337E-8705B6501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13AF3AB-0E7F-B2AB-C343-4BF65C49CB2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6AC30A0-CCE4-4541-AA0F-F6BDEF23CF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391866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D98EFD5B-97E5-098B-0CE2-8F5FED2C47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986C4B6-D9A1-DAC3-5149-2A11DEC4A80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1E9F3498-B358-A5BF-01FF-C60251B5E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584486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31B7F75E-6B4A-9C81-26A3-0507A272F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0EF0980-EA52-B0B1-E8E8-F8BC7000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472" y="424492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4E6A0EC-E9BF-FB93-FE4E-34C68AD1293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4472" y="1289797"/>
            <a:ext cx="8444752" cy="53396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721994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1FA9983-2D3D-E13C-D8AF-B60EF4B25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DEDA0472-AAD9-0619-AA6E-FC42B1E2A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472" y="424492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C3605E3-A1C3-E35D-C41E-5F1D4B42B06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4472" y="1289797"/>
            <a:ext cx="8444752" cy="53396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55447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20CB7E28-0D31-7451-EE68-3D402F561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095AD20-9863-F5B9-B7DB-3C6E6C98E1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5689DFA-FA11-BDF1-1DB4-EE4D79B74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A3A374CA-8038-DCAC-4322-25E1C9B7A61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502038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AA7EF14-88E6-874C-7B59-B19AE41F8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14D86BE-22CF-9714-831C-1E87DCAE874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D2382AEE-DDC8-ABDF-4979-2AB07566A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807AF967-0338-FA1D-8DC3-0C9F2D8FF64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2198759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AD7B226D-29D6-835E-9BA0-67D6B3673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1E6B69F-15B8-E2C1-4C99-21C258E0B1B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A7FB235-850C-48AE-160F-F32CFDA10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4B5DCF0-88AF-8653-FD56-EE39BF4425C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6267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8504F901-314B-BB32-23C5-45F6413B6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E9F65E7-E1AF-7DE9-27D8-A5F770DEF6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97609"/>
            <a:ext cx="12192000" cy="662782"/>
          </a:xfrm>
        </p:spPr>
        <p:txBody>
          <a:bodyPr>
            <a:noAutofit/>
          </a:bodyPr>
          <a:lstStyle>
            <a:lvl1pPr algn="ctr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PAROLA / FRASE CHIAVE</a:t>
            </a:r>
          </a:p>
        </p:txBody>
      </p:sp>
    </p:spTree>
    <p:extLst>
      <p:ext uri="{BB962C8B-B14F-4D97-AF65-F5344CB8AC3E}">
        <p14:creationId xmlns:p14="http://schemas.microsoft.com/office/powerpoint/2010/main" val="1159458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diagramma, cerchio&#10;&#10;Il contenuto generato dall'IA potrebbe non essere corretto.">
            <a:extLst>
              <a:ext uri="{FF2B5EF4-FFF2-40B4-BE49-F238E27FC236}">
                <a16:creationId xmlns:a16="http://schemas.microsoft.com/office/drawing/2014/main" id="{36E8291A-1984-70EF-AB7A-A6F14D96B8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E9CD0CED-BB84-E5F8-3992-53DFB1CC7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93553"/>
            <a:ext cx="12192000" cy="662782"/>
          </a:xfrm>
        </p:spPr>
        <p:txBody>
          <a:bodyPr>
            <a:noAutofit/>
          </a:bodyPr>
          <a:lstStyle>
            <a:lvl1pPr algn="ctr">
              <a:defRPr sz="6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391068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E0FA0BD-66F4-67F0-957B-1FA280D40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BA9B350-634E-F595-7292-B623B9B310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69715"/>
            <a:ext cx="8153400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3690B6-EB2D-D0EE-92D6-AD23E87850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3987895"/>
            <a:ext cx="8559800" cy="211137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Ruolo</a:t>
            </a:r>
          </a:p>
        </p:txBody>
      </p:sp>
    </p:spTree>
    <p:extLst>
      <p:ext uri="{BB962C8B-B14F-4D97-AF65-F5344CB8AC3E}">
        <p14:creationId xmlns:p14="http://schemas.microsoft.com/office/powerpoint/2010/main" val="71158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29A555B-5BFD-400D-EA21-9CF3625B6E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0" y="6130912"/>
            <a:ext cx="1352205" cy="65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40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0342C7-D073-530F-1703-1FF8FF36B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03D84F-8424-F7FB-39B0-491B080E7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2D3F81-56D3-AAA2-D19C-06FA45B8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BB76-700B-3746-9AE6-527440A560E2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4068A2-E4CE-5EF3-628F-B171F029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A1B044-C3C1-425C-F74F-A994AAC3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9016-859B-C948-B520-6590AF64080B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2C36104-5CA7-3A4E-7345-4CD0914E5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5592" y="136525"/>
            <a:ext cx="2950234" cy="7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3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165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2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63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99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38975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8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Elementi grafici, grafica, testo&#10;&#10;Il contenuto generato dall'IA potrebbe non essere corretto.">
            <a:extLst>
              <a:ext uri="{FF2B5EF4-FFF2-40B4-BE49-F238E27FC236}">
                <a16:creationId xmlns:a16="http://schemas.microsoft.com/office/drawing/2014/main" id="{D4C7AADB-2E89-E27A-87E9-C26F78896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0716EB32-FC8F-C442-4555-0BA766CF0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69715"/>
            <a:ext cx="8153400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78C516B-A7F2-A5AE-9A07-C35070E818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3815879"/>
            <a:ext cx="8559800" cy="211137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Ruolo</a:t>
            </a:r>
          </a:p>
        </p:txBody>
      </p:sp>
    </p:spTree>
    <p:extLst>
      <p:ext uri="{BB962C8B-B14F-4D97-AF65-F5344CB8AC3E}">
        <p14:creationId xmlns:p14="http://schemas.microsoft.com/office/powerpoint/2010/main" val="481466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E44EAAEB-0DFD-A8E0-7E8F-217D4AA9A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67BDAB9-9E02-3BAB-14C0-06A91A8C5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8"/>
            <a:ext cx="4902200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2AA89FB-3224-3848-5F46-38EB771779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6600" y="2373311"/>
            <a:ext cx="5146546" cy="211137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59400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, schermata, cerchio, diagramma&#10;&#10;Il contenuto generato dall'IA potrebbe non essere corretto.">
            <a:extLst>
              <a:ext uri="{FF2B5EF4-FFF2-40B4-BE49-F238E27FC236}">
                <a16:creationId xmlns:a16="http://schemas.microsoft.com/office/drawing/2014/main" id="{64A21230-9690-86D1-1874-2E309577C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6D0C9037-F1BC-2685-1D4D-DDCAD2BEF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8"/>
            <a:ext cx="4902200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28FD8CB-F55D-6900-1B49-7893899B10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6600" y="2373311"/>
            <a:ext cx="5146546" cy="211137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61563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E1D1E266-5C24-9CB0-F1BB-47E354B2ED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97C8A7D4-F91A-4E52-1510-AE4D3BFBC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9"/>
            <a:ext cx="4902200" cy="662782"/>
          </a:xfrm>
        </p:spPr>
        <p:txBody>
          <a:bodyPr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7AE9D08-6993-13B0-EEAE-8A5E056A740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3475039"/>
            <a:ext cx="5146546" cy="411162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i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633FD44-6CC8-58E0-CDF6-248DC9E8C6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2426" y="2373312"/>
            <a:ext cx="5886479" cy="2111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312417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E841B92-E217-E7C6-6D30-DB2C5EA79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17AD99D7-D3FF-24A6-5A3F-67A3465E5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9"/>
            <a:ext cx="4902200" cy="662782"/>
          </a:xfrm>
        </p:spPr>
        <p:txBody>
          <a:bodyPr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8F4876C-8648-427B-504F-CBBE1EE64B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2426" y="2373312"/>
            <a:ext cx="5886479" cy="2111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499B5EB-7F0B-A0C3-46B5-72183314535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3475039"/>
            <a:ext cx="5146546" cy="411162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i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50700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viola, Lilac&#10;&#10;Il contenuto generato dall'IA potrebbe non essere corretto.">
            <a:extLst>
              <a:ext uri="{FF2B5EF4-FFF2-40B4-BE49-F238E27FC236}">
                <a16:creationId xmlns:a16="http://schemas.microsoft.com/office/drawing/2014/main" id="{35AF3D40-9E4A-D75C-6D08-4ABD56813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33FC090-C74F-87EA-819E-843DFA4BFCE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196CF069-05AA-836C-F71D-6E4E62883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533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Carattere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8A1C83CA-5919-E8E3-93E8-E5A57601D5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F251730-221B-28F9-7EF9-0510E73BC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FDE7B245-7F92-4CEE-1726-F650BB849BE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408969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33D30A1-EBFC-C6B1-104D-51BDE961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A004F3-D679-59B6-09B7-E9D14233A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7A905E-B0CB-0FC1-EC69-3BBAAFF22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A58B3-EE05-9246-8BFF-762A68860E7F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68DB46-C526-1625-2B91-2CB1FA448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DA769A-8ADE-667A-675D-793D1118F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1748F8-75FF-A145-89B6-9BCC2FB8A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406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7" r:id="rId16"/>
    <p:sldLayoutId id="2147483664" r:id="rId17"/>
    <p:sldLayoutId id="2147483665" r:id="rId18"/>
    <p:sldLayoutId id="2147483666" r:id="rId19"/>
    <p:sldLayoutId id="2147483668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4" Type="http://schemas.openxmlformats.org/officeDocument/2006/relationships/image" Target="https://www.focus.it/site_stored/imgs/0005/047/shutterstock_editorial_1738294d_huge.1020x680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google.com/mail/u/0?ui=2&amp;ik=a65b60e190&amp;attid=0.1&amp;permmsgid=msg-f:1831453820017336609&amp;th=196aa18bbcaa6121&amp;view=att&amp;zw&amp;disp=saf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7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https://images-na.ssl-images-amazon.com/images/I/71KRY8H3%2BUL._AC_SL1432_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6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A06AB-FAD7-1EA0-A684-7316047A0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D081CA-F398-01E0-FF36-E057026A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Tiziana AGOSTINI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85F688-A174-9F42-E50D-8915C82FC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PDG Distretto 2060</a:t>
            </a:r>
          </a:p>
        </p:txBody>
      </p:sp>
    </p:spTree>
    <p:extLst>
      <p:ext uri="{BB962C8B-B14F-4D97-AF65-F5344CB8AC3E}">
        <p14:creationId xmlns:p14="http://schemas.microsoft.com/office/powerpoint/2010/main" val="2847357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60A01-C3AD-451C-9112-988708A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67E692D6-F145-864C-8253-D69CC3BDC730}"/>
              </a:ext>
            </a:extLst>
          </p:cNvPr>
          <p:cNvSpPr txBox="1">
            <a:spLocks/>
          </p:cNvSpPr>
          <p:nvPr/>
        </p:nvSpPr>
        <p:spPr>
          <a:xfrm>
            <a:off x="-92597" y="0"/>
            <a:ext cx="12284597" cy="7170517"/>
          </a:xfrm>
          <a:prstGeom prst="rect">
            <a:avLst/>
          </a:prstGeom>
          <a:solidFill>
            <a:srgbClr val="F7A81B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subhead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005B7F-4A3C-214D-AEA4-BEEBB7747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650" y="122691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49" name="Immagine 2">
            <a:extLst>
              <a:ext uri="{FF2B5EF4-FFF2-40B4-BE49-F238E27FC236}">
                <a16:creationId xmlns:a16="http://schemas.microsoft.com/office/drawing/2014/main" id="{41B22532-72D7-2E4C-BC1C-040D81660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650" y="1226917"/>
            <a:ext cx="61087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85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60A01-C3AD-451C-9112-988708A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67E692D6-F145-864C-8253-D69CC3BDC730}"/>
              </a:ext>
            </a:extLst>
          </p:cNvPr>
          <p:cNvSpPr txBox="1">
            <a:spLocks/>
          </p:cNvSpPr>
          <p:nvPr/>
        </p:nvSpPr>
        <p:spPr>
          <a:xfrm>
            <a:off x="0" y="9427"/>
            <a:ext cx="12192000" cy="6858000"/>
          </a:xfrm>
          <a:prstGeom prst="rect">
            <a:avLst/>
          </a:prstGeom>
          <a:solidFill>
            <a:srgbClr val="F7A81B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subhead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F210B-874C-9E48-B089-CFDE49347CFB}"/>
              </a:ext>
            </a:extLst>
          </p:cNvPr>
          <p:cNvSpPr txBox="1"/>
          <p:nvPr/>
        </p:nvSpPr>
        <p:spPr>
          <a:xfrm>
            <a:off x="796834" y="1621410"/>
            <a:ext cx="96669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Bisogna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abbandonare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modelli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lineari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accettare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l’impredicibilità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 far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emergere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opportunità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92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A604A39E-19DE-D243-8358-AD5DF65B3B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8533" y="0"/>
            <a:ext cx="12192000" cy="5043487"/>
          </a:xfr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E6358D-382B-F042-B945-8018526922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Adattabilità/resilienza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1225E635-8D20-8946-B728-397BB739C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BF53CE-0E3F-BD46-A9B6-21FA4B28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651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B0EDE5-FAD8-4775-577A-5A9F5777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VIRTU’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6C5158-5169-2BA4-F1A6-F7D6B9BC9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3200" y="3840957"/>
            <a:ext cx="8559800" cy="2111375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0629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864295-080B-24D7-6C6E-C3CAE961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163EAA-8D15-3B2D-4235-D886BE67FC6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20000"/>
          </a:bodyPr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5217682-2E5C-060D-21D8-988806688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426" y="1316736"/>
            <a:ext cx="5886479" cy="4114800"/>
          </a:xfrm>
        </p:spPr>
        <p:txBody>
          <a:bodyPr>
            <a:normAutofit/>
          </a:bodyPr>
          <a:lstStyle/>
          <a:p>
            <a:r>
              <a:rPr lang="it-IT" dirty="0"/>
              <a:t>WANT</a:t>
            </a:r>
          </a:p>
          <a:p>
            <a:r>
              <a:rPr lang="it-IT" dirty="0"/>
              <a:t>DISEASE</a:t>
            </a:r>
          </a:p>
          <a:p>
            <a:r>
              <a:rPr lang="it-IT" dirty="0"/>
              <a:t>IGNORANCE</a:t>
            </a:r>
          </a:p>
          <a:p>
            <a:r>
              <a:rPr lang="it-IT" dirty="0"/>
              <a:t>SQUALORS</a:t>
            </a:r>
          </a:p>
          <a:p>
            <a:r>
              <a:rPr lang="it-IT" dirty="0"/>
              <a:t>IDNESS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35CD84C-3094-434E-A7C0-3FBD55D43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920" y="93161"/>
            <a:ext cx="4527209" cy="66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22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864295-080B-24D7-6C6E-C3CAE961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163EAA-8D15-3B2D-4235-D886BE67FC6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20000"/>
          </a:bodyPr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5217682-2E5C-060D-21D8-988806688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426" y="1316736"/>
            <a:ext cx="5886479" cy="4114800"/>
          </a:xfrm>
        </p:spPr>
        <p:txBody>
          <a:bodyPr>
            <a:normAutofit/>
          </a:bodyPr>
          <a:lstStyle/>
          <a:p>
            <a:r>
              <a:rPr lang="it-IT" sz="6600" dirty="0"/>
              <a:t>COVID 19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5FA137A-CD62-754B-8160-CC4ED9DF6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376" y="1816826"/>
            <a:ext cx="4555422" cy="427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29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A1729EB-B05A-D147-8B73-B4DF1E82D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6BD33D-CF73-7948-BB53-5409DF56B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9579" y="-1145893"/>
            <a:ext cx="1194161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89FF310-B340-0346-8B46-8737572EF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689" y="684229"/>
            <a:ext cx="4477713" cy="533060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C2E1733-F645-E74D-BF24-B8BB7A4C9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800" y="684229"/>
            <a:ext cx="3699476" cy="533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72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A1729EB-B05A-D147-8B73-B4DF1E82D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6BD33D-CF73-7948-BB53-5409DF56B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9579" y="-1145893"/>
            <a:ext cx="1194161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B65DAF0-98EE-9448-9831-310F5F812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214" y="625971"/>
            <a:ext cx="3693268" cy="55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78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750B44E6-B36A-AB66-9893-D6484EB2CB4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79109" y="1828800"/>
            <a:ext cx="11775325" cy="4746811"/>
          </a:xfrm>
        </p:spPr>
        <p:txBody>
          <a:bodyPr>
            <a:normAutofit/>
          </a:bodyPr>
          <a:lstStyle/>
          <a:p>
            <a:endParaRPr lang="it-IT" dirty="0">
              <a:hlinkClick r:id="rId3"/>
            </a:endParaRPr>
          </a:p>
          <a:p>
            <a:pPr algn="ctr"/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C85899-B2D5-F94B-8464-0648856AD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155" y="-2635"/>
            <a:ext cx="9207695" cy="686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12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-101824" y="0"/>
            <a:ext cx="12293823" cy="10577245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92575"/>
            <a:ext cx="2609627" cy="2619982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1705BBF-CDAD-244A-8B4F-196EAF49A9FC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1A5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Title Page Option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A1A5A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E4955F97-28C2-744E-B3A7-E0FAE3B40F57}"/>
              </a:ext>
            </a:extLst>
          </p:cNvPr>
          <p:cNvSpPr txBox="1">
            <a:spLocks/>
          </p:cNvSpPr>
          <p:nvPr/>
        </p:nvSpPr>
        <p:spPr>
          <a:xfrm>
            <a:off x="0" y="3308280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PRENDERE IL ROTARY SUL SERIO</a:t>
            </a:r>
          </a:p>
        </p:txBody>
      </p:sp>
      <p:sp>
        <p:nvSpPr>
          <p:cNvPr id="12" name="Subtitle 14">
            <a:extLst>
              <a:ext uri="{FF2B5EF4-FFF2-40B4-BE49-F238E27FC236}">
                <a16:creationId xmlns:a16="http://schemas.microsoft.com/office/drawing/2014/main" id="{8CA57604-6BAA-8348-8388-64F5F2D88D17}"/>
              </a:ext>
            </a:extLst>
          </p:cNvPr>
          <p:cNvSpPr txBox="1">
            <a:spLocks/>
          </p:cNvSpPr>
          <p:nvPr/>
        </p:nvSpPr>
        <p:spPr>
          <a:xfrm>
            <a:off x="-49576" y="4297038"/>
            <a:ext cx="12192000" cy="13766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….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sapendo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basta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una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partenza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per vivere bene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184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FBABD6-66B8-E48C-A528-63E9403FF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43196"/>
            <a:ext cx="4902200" cy="1325563"/>
          </a:xfrm>
        </p:spPr>
        <p:txBody>
          <a:bodyPr/>
          <a:lstStyle/>
          <a:p>
            <a:r>
              <a:rPr lang="it-IT" dirty="0"/>
              <a:t>Tiziana </a:t>
            </a:r>
            <a:br>
              <a:rPr lang="it-IT" dirty="0"/>
            </a:br>
            <a:r>
              <a:rPr lang="it-IT" dirty="0"/>
              <a:t>Agostini</a:t>
            </a:r>
            <a:br>
              <a:rPr lang="it-IT" dirty="0"/>
            </a:br>
            <a:br>
              <a:rPr lang="it-IT" dirty="0"/>
            </a:br>
            <a:r>
              <a:rPr lang="it-IT" dirty="0"/>
              <a:t>ARRFC </a:t>
            </a:r>
            <a:br>
              <a:rPr lang="it-IT" dirty="0"/>
            </a:br>
            <a:r>
              <a:rPr lang="it-IT" dirty="0"/>
              <a:t>D 2060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72DE55-0529-C8A8-8084-D9C7699AF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6599" y="2373311"/>
            <a:ext cx="6268563" cy="2111375"/>
          </a:xfrm>
        </p:spPr>
        <p:txBody>
          <a:bodyPr>
            <a:normAutofit/>
          </a:bodyPr>
          <a:lstStyle/>
          <a:p>
            <a:r>
              <a:rPr lang="it-IT" sz="4800" dirty="0"/>
              <a:t>Il Rotary verso i valori </a:t>
            </a:r>
          </a:p>
        </p:txBody>
      </p:sp>
    </p:spTree>
    <p:extLst>
      <p:ext uri="{BB962C8B-B14F-4D97-AF65-F5344CB8AC3E}">
        <p14:creationId xmlns:p14="http://schemas.microsoft.com/office/powerpoint/2010/main" val="3783272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C2F1333F-D385-5842-ACC5-86BCCF8741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069667"/>
          </a:xfrm>
          <a:prstGeom prst="rect">
            <a:avLst/>
          </a:prstGeom>
          <a:solidFill>
            <a:srgbClr val="01B4E7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subhead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E9D593-A715-444A-8EAD-0F41904E8196}"/>
              </a:ext>
            </a:extLst>
          </p:cNvPr>
          <p:cNvSpPr txBox="1"/>
          <p:nvPr/>
        </p:nvSpPr>
        <p:spPr>
          <a:xfrm>
            <a:off x="84667" y="347133"/>
            <a:ext cx="38015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CHE COS’E’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 ROTARY?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97FCA9-0A82-2741-B0F9-BB9B8FB789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105833"/>
            <a:ext cx="4612005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53769C6-96CE-724B-94A0-7065B2CF0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4060" y="2463800"/>
            <a:ext cx="3147017" cy="2961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686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750B44E6-B36A-AB66-9893-D6484EB2CB4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79109" y="1828800"/>
            <a:ext cx="11775325" cy="4746811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7000" dirty="0">
                <a:solidFill>
                  <a:srgbClr val="FF0000"/>
                </a:solidFill>
              </a:rPr>
              <a:t>Il Rotary al di </a:t>
            </a:r>
            <a:r>
              <a:rPr lang="en-US" sz="7000" dirty="0" err="1">
                <a:solidFill>
                  <a:srgbClr val="FF0000"/>
                </a:solidFill>
              </a:rPr>
              <a:t>là</a:t>
            </a:r>
            <a:r>
              <a:rPr lang="en-US" sz="7000" dirty="0">
                <a:solidFill>
                  <a:srgbClr val="FF0000"/>
                </a:solidFill>
              </a:rPr>
              <a:t> di:</a:t>
            </a:r>
          </a:p>
          <a:p>
            <a:pPr algn="ctr"/>
            <a:r>
              <a:rPr lang="en-US" sz="7000" dirty="0">
                <a:solidFill>
                  <a:srgbClr val="FF0000"/>
                </a:solidFill>
              </a:rPr>
              <a:t> </a:t>
            </a:r>
          </a:p>
          <a:p>
            <a:pPr marL="685800" indent="-685800" algn="ctr">
              <a:buFontTx/>
              <a:buChar char="-"/>
            </a:pPr>
            <a:r>
              <a:rPr lang="en-US" sz="7000" dirty="0" err="1">
                <a:solidFill>
                  <a:srgbClr val="FF0000"/>
                </a:solidFill>
              </a:rPr>
              <a:t>luoghi</a:t>
            </a:r>
            <a:r>
              <a:rPr lang="en-US" sz="7000" dirty="0">
                <a:solidFill>
                  <a:srgbClr val="FF0000"/>
                </a:solidFill>
              </a:rPr>
              <a:t> </a:t>
            </a:r>
            <a:r>
              <a:rPr lang="en-US" sz="7000" dirty="0" err="1">
                <a:solidFill>
                  <a:srgbClr val="FF0000"/>
                </a:solidFill>
              </a:rPr>
              <a:t>comuni</a:t>
            </a:r>
            <a:endParaRPr lang="en-US" sz="7000" dirty="0">
              <a:solidFill>
                <a:srgbClr val="FF0000"/>
              </a:solidFill>
            </a:endParaRPr>
          </a:p>
          <a:p>
            <a:pPr marL="685800" indent="-685800" algn="ctr">
              <a:buFontTx/>
              <a:buChar char="-"/>
            </a:pPr>
            <a:r>
              <a:rPr lang="en-US" sz="7000" dirty="0" err="1">
                <a:solidFill>
                  <a:srgbClr val="FF0000"/>
                </a:solidFill>
              </a:rPr>
              <a:t>stereotipi</a:t>
            </a:r>
            <a:endParaRPr lang="en-US" sz="7000" dirty="0">
              <a:solidFill>
                <a:srgbClr val="FF0000"/>
              </a:solidFill>
            </a:endParaRPr>
          </a:p>
          <a:p>
            <a:pPr marL="685800" indent="-685800" algn="ctr">
              <a:buFontTx/>
              <a:buChar char="-"/>
            </a:pPr>
            <a:r>
              <a:rPr lang="en-US" sz="7000" dirty="0" err="1">
                <a:solidFill>
                  <a:srgbClr val="FF0000"/>
                </a:solidFill>
              </a:rPr>
              <a:t>chiacchiere</a:t>
            </a:r>
            <a:endParaRPr lang="en-US" sz="7000" dirty="0">
              <a:solidFill>
                <a:srgbClr val="FF0000"/>
              </a:solidFill>
            </a:endParaRPr>
          </a:p>
          <a:p>
            <a:pPr marL="685800" indent="-685800" algn="ctr">
              <a:buFontTx/>
              <a:buChar char="-"/>
            </a:pPr>
            <a:endParaRPr lang="en-US" sz="5400" dirty="0">
              <a:solidFill>
                <a:srgbClr val="FF0000"/>
              </a:solidFill>
            </a:endParaRPr>
          </a:p>
          <a:p>
            <a:pPr algn="ctr"/>
            <a:br>
              <a:rPr lang="en-US" dirty="0">
                <a:solidFill>
                  <a:srgbClr val="FF0000"/>
                </a:solidFill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5679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6CD09-CD26-D047-974D-11A04D762D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8249F-FCC6-9F43-B1FB-6B693FBA7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9771" y="752354"/>
            <a:ext cx="4978400" cy="4607042"/>
          </a:xfrm>
        </p:spPr>
        <p:txBody>
          <a:bodyPr/>
          <a:lstStyle/>
          <a:p>
            <a:r>
              <a:rPr lang="en-US" dirty="0"/>
              <a:t>      CHICAGO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B86A2B-7E48-BF4A-8415-534B478A8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351654"/>
          </a:xfrm>
        </p:spPr>
        <p:txBody>
          <a:bodyPr>
            <a:normAutofit/>
          </a:bodyPr>
          <a:lstStyle/>
          <a:p>
            <a:r>
              <a:rPr lang="en-US" dirty="0"/>
              <a:t>CHICAGO</a:t>
            </a:r>
          </a:p>
          <a:p>
            <a:r>
              <a:rPr lang="en-US" dirty="0"/>
              <a:t>                              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B3D41-48FF-074E-BE1D-376D892E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0FFF6B69-6CBD-EF42-AB3B-46520D91D3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5570"/>
            <a:ext cx="6096001" cy="6858000"/>
          </a:xfr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5B767D0-0461-BF47-9DEC-208B8C066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134" y="475347"/>
            <a:ext cx="5401733" cy="4259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333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E1AF3F9E-E83F-AF47-8946-422ACD935E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6974"/>
            <a:ext cx="6096001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6CD09-CD26-D047-974D-11A04D762D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8249F-FCC6-9F43-B1FB-6B693FBA7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9771" y="752354"/>
            <a:ext cx="4978400" cy="2524246"/>
          </a:xfrm>
        </p:spPr>
        <p:txBody>
          <a:bodyPr/>
          <a:lstStyle/>
          <a:p>
            <a:r>
              <a:rPr lang="en-US" dirty="0"/>
              <a:t>Paul Harris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B86A2B-7E48-BF4A-8415-534B478A8E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 the Sunday afternoon I was desperately lonely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B3D41-48FF-074E-BE1D-376D892E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2463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80D494F5-D135-B6A9-5FF0-D00437CAE7D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</a:rPr>
              <a:t>Idealismo</a:t>
            </a:r>
            <a:endParaRPr lang="en-US" sz="4800" dirty="0">
              <a:solidFill>
                <a:srgbClr val="0070C0"/>
              </a:solidFill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</a:rPr>
              <a:t>Ambizione</a:t>
            </a:r>
            <a:endParaRPr lang="en-US" sz="4800" dirty="0">
              <a:solidFill>
                <a:srgbClr val="0070C0"/>
              </a:solidFill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</a:rPr>
              <a:t>Entusiasmo</a:t>
            </a:r>
            <a:endParaRPr lang="en-US" sz="4800" dirty="0">
              <a:solidFill>
                <a:srgbClr val="0070C0"/>
              </a:solidFill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</a:rPr>
              <a:t>Determinazione</a:t>
            </a:r>
            <a:endParaRPr lang="en-US" sz="4800" dirty="0">
              <a:solidFill>
                <a:srgbClr val="0070C0"/>
              </a:solidFill>
            </a:endParaRPr>
          </a:p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492A9BD-C684-7297-5F0D-B1EAD829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1598546"/>
            <a:ext cx="4902200" cy="662782"/>
          </a:xfrm>
        </p:spPr>
        <p:txBody>
          <a:bodyPr/>
          <a:lstStyle/>
          <a:p>
            <a:r>
              <a:rPr lang="it-IT" dirty="0"/>
              <a:t>My road to Rotary</a:t>
            </a:r>
          </a:p>
        </p:txBody>
      </p:sp>
    </p:spTree>
    <p:extLst>
      <p:ext uri="{BB962C8B-B14F-4D97-AF65-F5344CB8AC3E}">
        <p14:creationId xmlns:p14="http://schemas.microsoft.com/office/powerpoint/2010/main" val="3865656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79804" y="726980"/>
            <a:ext cx="113660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 ROTARY NON E’ UN PRODOTTO DELLA  CULTURA EUROPEA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PERCHÉ DERIVA DAL PENSIERO MIGLIORE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DEI PIONIERI AMERICANI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491A9B2-B063-C541-A5D9-CC70C23A5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88" y="2569928"/>
            <a:ext cx="3192391" cy="3130420"/>
          </a:xfrm>
          <a:prstGeom prst="rect">
            <a:avLst/>
          </a:prstGeom>
        </p:spPr>
      </p:pic>
      <p:pic>
        <p:nvPicPr>
          <p:cNvPr id="7" name="Segnaposto contenuto 3">
            <a:extLst>
              <a:ext uri="{FF2B5EF4-FFF2-40B4-BE49-F238E27FC236}">
                <a16:creationId xmlns:a16="http://schemas.microsoft.com/office/drawing/2014/main" id="{AEFE07F2-87C0-FB44-8DED-364A8D27E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790" y="2229022"/>
            <a:ext cx="559434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80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B926B8E8-ACAF-5049-A1AF-C6764FC7FA4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8941" y="1593130"/>
            <a:ext cx="11685493" cy="4982481"/>
          </a:xfrm>
        </p:spPr>
        <p:txBody>
          <a:bodyPr>
            <a:normAutofit/>
          </a:bodyPr>
          <a:lstStyle/>
          <a:p>
            <a:pPr algn="ctr"/>
            <a:r>
              <a:rPr lang="it-IT" sz="4800" dirty="0">
                <a:solidFill>
                  <a:srgbClr val="0000FF"/>
                </a:solidFill>
              </a:rPr>
              <a:t>Riferimenti valoriali</a:t>
            </a:r>
          </a:p>
          <a:p>
            <a:pPr algn="ctr"/>
            <a:endParaRPr lang="it-IT" sz="4800" dirty="0">
              <a:solidFill>
                <a:srgbClr val="0000FF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it-IT" sz="4800" dirty="0">
                <a:solidFill>
                  <a:srgbClr val="0000FF"/>
                </a:solidFill>
              </a:rPr>
              <a:t>Libertà individuale</a:t>
            </a:r>
          </a:p>
          <a:p>
            <a:pPr marL="285750" indent="-285750" algn="ctr">
              <a:buFontTx/>
              <a:buChar char="-"/>
            </a:pPr>
            <a:r>
              <a:rPr lang="it-IT" sz="4800" dirty="0">
                <a:solidFill>
                  <a:srgbClr val="0000FF"/>
                </a:solidFill>
              </a:rPr>
              <a:t>Utilitarismo</a:t>
            </a:r>
          </a:p>
          <a:p>
            <a:pPr marL="285750" indent="-285750" algn="ctr">
              <a:buFontTx/>
              <a:buChar char="-"/>
            </a:pPr>
            <a:r>
              <a:rPr lang="it-IT" sz="4800" dirty="0">
                <a:solidFill>
                  <a:srgbClr val="0000FF"/>
                </a:solidFill>
              </a:rPr>
              <a:t>Etica pratica</a:t>
            </a:r>
          </a:p>
          <a:p>
            <a:pPr marL="285750" indent="-285750" algn="ctr">
              <a:buFontTx/>
              <a:buChar char="-"/>
            </a:pPr>
            <a:r>
              <a:rPr lang="it-IT" sz="4800" dirty="0">
                <a:solidFill>
                  <a:srgbClr val="0000FF"/>
                </a:solidFill>
              </a:rPr>
              <a:t>Sociabilità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388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19439-9644-7CE8-A54E-03D1FE47F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6" y="333286"/>
            <a:ext cx="12023933" cy="2418460"/>
          </a:xfrm>
        </p:spPr>
        <p:txBody>
          <a:bodyPr/>
          <a:lstStyle/>
          <a:p>
            <a:pPr algn="ctr"/>
            <a:br>
              <a:rPr lang="it-IT" dirty="0">
                <a:solidFill>
                  <a:srgbClr val="17448F"/>
                </a:solidFill>
              </a:rPr>
            </a:br>
            <a:br>
              <a:rPr lang="it-IT" dirty="0">
                <a:solidFill>
                  <a:srgbClr val="17448F"/>
                </a:solidFill>
              </a:rPr>
            </a:br>
            <a:br>
              <a:rPr lang="it-IT" dirty="0">
                <a:solidFill>
                  <a:srgbClr val="17448F"/>
                </a:solidFill>
              </a:rPr>
            </a:br>
            <a:br>
              <a:rPr lang="it-IT" dirty="0">
                <a:solidFill>
                  <a:srgbClr val="17448F"/>
                </a:solidFill>
              </a:rPr>
            </a:br>
            <a:br>
              <a:rPr lang="it-IT" dirty="0">
                <a:solidFill>
                  <a:srgbClr val="17448F"/>
                </a:solidFill>
              </a:rPr>
            </a:br>
            <a:br>
              <a:rPr lang="it-IT" dirty="0">
                <a:solidFill>
                  <a:srgbClr val="17448F"/>
                </a:solidFill>
              </a:rPr>
            </a:br>
            <a:br>
              <a:rPr lang="it-IT" dirty="0">
                <a:solidFill>
                  <a:srgbClr val="17448F"/>
                </a:solidFill>
              </a:rPr>
            </a:br>
            <a:r>
              <a:rPr lang="it-IT" sz="3200" dirty="0">
                <a:solidFill>
                  <a:srgbClr val="92D050"/>
                </a:solidFill>
              </a:rPr>
              <a:t>IL ROTARY NON E’ UN PRODOTTO DELLA  CULTURA EUROPEA</a:t>
            </a:r>
            <a:br>
              <a:rPr lang="it-IT" sz="3200" dirty="0">
                <a:solidFill>
                  <a:srgbClr val="92D050"/>
                </a:solidFill>
              </a:rPr>
            </a:br>
            <a:r>
              <a:rPr lang="it-IT" sz="3200" dirty="0">
                <a:solidFill>
                  <a:srgbClr val="92D050"/>
                </a:solidFill>
              </a:rPr>
              <a:t>PERCHÉ DERIVA DAL PENSIERO MIGLIORE </a:t>
            </a:r>
            <a:br>
              <a:rPr lang="it-IT" sz="3200" dirty="0">
                <a:solidFill>
                  <a:srgbClr val="92D050"/>
                </a:solidFill>
              </a:rPr>
            </a:br>
            <a:r>
              <a:rPr lang="it-IT" sz="3200" dirty="0">
                <a:solidFill>
                  <a:srgbClr val="92D050"/>
                </a:solidFill>
              </a:rPr>
              <a:t>DEI PIONIERI AMERICANI</a:t>
            </a:r>
            <a:br>
              <a:rPr lang="it-IT" dirty="0">
                <a:solidFill>
                  <a:srgbClr val="17448F"/>
                </a:solidFill>
              </a:rPr>
            </a:br>
            <a:br>
              <a:rPr lang="it-IT" dirty="0">
                <a:solidFill>
                  <a:srgbClr val="FF0000"/>
                </a:solidFill>
              </a:rPr>
            </a:br>
            <a:br>
              <a:rPr lang="it-IT" dirty="0">
                <a:solidFill>
                  <a:srgbClr val="FF0000"/>
                </a:solidFill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38A8F9-4526-1ACE-AB27-2A4E852DAD0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-572568" y="2409915"/>
            <a:ext cx="12527003" cy="4199880"/>
          </a:xfrm>
        </p:spPr>
        <p:txBody>
          <a:bodyPr/>
          <a:lstStyle/>
          <a:p>
            <a:endParaRPr lang="it-IT" dirty="0">
              <a:solidFill>
                <a:srgbClr val="FF0000"/>
              </a:solidFill>
            </a:endParaRPr>
          </a:p>
          <a:p>
            <a:endParaRPr lang="it-IT" sz="3200" dirty="0">
              <a:solidFill>
                <a:srgbClr val="FF0000"/>
              </a:solidFill>
            </a:endParaRPr>
          </a:p>
          <a:p>
            <a:pPr algn="ctr"/>
            <a:r>
              <a:rPr lang="it-IT" sz="3200" dirty="0">
                <a:solidFill>
                  <a:srgbClr val="FFC000"/>
                </a:solidFill>
              </a:rPr>
              <a:t>SPIRITO DI INIZIATIVA</a:t>
            </a:r>
            <a:br>
              <a:rPr lang="it-IT" sz="3200" dirty="0">
                <a:solidFill>
                  <a:srgbClr val="FFC000"/>
                </a:solidFill>
              </a:rPr>
            </a:br>
            <a:r>
              <a:rPr lang="it-IT" sz="3200" dirty="0">
                <a:solidFill>
                  <a:srgbClr val="FFC000"/>
                </a:solidFill>
              </a:rPr>
              <a:t>ASSOCIAZIONISMO</a:t>
            </a:r>
            <a:br>
              <a:rPr lang="it-IT" sz="3200" dirty="0">
                <a:solidFill>
                  <a:srgbClr val="FFC000"/>
                </a:solidFill>
              </a:rPr>
            </a:br>
            <a:r>
              <a:rPr lang="it-IT" sz="3200" dirty="0">
                <a:solidFill>
                  <a:srgbClr val="FFC000"/>
                </a:solidFill>
              </a:rPr>
              <a:t>SOCIABILITÀ</a:t>
            </a:r>
            <a:br>
              <a:rPr lang="it-IT" sz="3200" dirty="0">
                <a:solidFill>
                  <a:srgbClr val="FFC000"/>
                </a:solidFill>
              </a:rPr>
            </a:br>
            <a:r>
              <a:rPr lang="it-IT" sz="3200" dirty="0">
                <a:solidFill>
                  <a:srgbClr val="FFC000"/>
                </a:solidFill>
              </a:rPr>
              <a:t>RANKING</a:t>
            </a:r>
            <a:br>
              <a:rPr lang="it-IT" sz="3200" dirty="0">
                <a:solidFill>
                  <a:srgbClr val="FFC000"/>
                </a:solidFill>
              </a:rPr>
            </a:br>
            <a:r>
              <a:rPr lang="it-IT" sz="3200" dirty="0">
                <a:solidFill>
                  <a:srgbClr val="FFC000"/>
                </a:solidFill>
              </a:rPr>
              <a:t>CARTA</a:t>
            </a:r>
            <a:br>
              <a:rPr lang="it-IT" sz="3200" dirty="0">
                <a:solidFill>
                  <a:srgbClr val="FFC000"/>
                </a:solidFill>
              </a:rPr>
            </a:br>
            <a:r>
              <a:rPr lang="it-IT" sz="3200" dirty="0">
                <a:solidFill>
                  <a:srgbClr val="FFC000"/>
                </a:solidFill>
              </a:rPr>
              <a:t>RESTITUZIONE</a:t>
            </a:r>
          </a:p>
        </p:txBody>
      </p:sp>
    </p:spTree>
    <p:extLst>
      <p:ext uri="{BB962C8B-B14F-4D97-AF65-F5344CB8AC3E}">
        <p14:creationId xmlns:p14="http://schemas.microsoft.com/office/powerpoint/2010/main" val="897557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60A01-C3AD-451C-9112-988708A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67E692D6-F145-864C-8253-D69CC3BDC730}"/>
              </a:ext>
            </a:extLst>
          </p:cNvPr>
          <p:cNvSpPr txBox="1">
            <a:spLocks/>
          </p:cNvSpPr>
          <p:nvPr/>
        </p:nvSpPr>
        <p:spPr>
          <a:xfrm>
            <a:off x="0" y="32994"/>
            <a:ext cx="12192000" cy="6858000"/>
          </a:xfrm>
          <a:prstGeom prst="rect">
            <a:avLst/>
          </a:prstGeom>
          <a:solidFill>
            <a:srgbClr val="F7A81B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subhead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F210B-874C-9E48-B089-CFDE49347CFB}"/>
              </a:ext>
            </a:extLst>
          </p:cNvPr>
          <p:cNvSpPr txBox="1"/>
          <p:nvPr/>
        </p:nvSpPr>
        <p:spPr>
          <a:xfrm>
            <a:off x="6172455" y="2873829"/>
            <a:ext cx="5901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 Rotary fu un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modello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immediato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successo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magine 4" descr="DSCN487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7245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815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434DB06-3EA0-9C49-AA28-F8F3733EE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186"/>
            <a:ext cx="7491063" cy="530281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1" y="625755"/>
            <a:ext cx="8871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 Rotary è un faro che promuove un sistema di valori: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733880" y="726980"/>
            <a:ext cx="22907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AMICIZIA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1744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1744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INTEGRITÀ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1744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1744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DIVERSITÀ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1744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1744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1744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1744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2343031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C2F1333F-D385-5842-ACC5-86BCCF8741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069667"/>
          </a:xfrm>
          <a:prstGeom prst="rect">
            <a:avLst/>
          </a:prstGeom>
          <a:solidFill>
            <a:srgbClr val="01B4E7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subhead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E9D593-A715-444A-8EAD-0F41904E8196}"/>
              </a:ext>
            </a:extLst>
          </p:cNvPr>
          <p:cNvSpPr txBox="1"/>
          <p:nvPr/>
        </p:nvSpPr>
        <p:spPr>
          <a:xfrm>
            <a:off x="3102829" y="1761066"/>
            <a:ext cx="5713872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ORGOGLIO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RESPONSABILITA’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SODDISFAZIONE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SFIDA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615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B926B8E8-ACAF-5049-A1AF-C6764FC7FA4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8941" y="782426"/>
            <a:ext cx="11685493" cy="5793186"/>
          </a:xfrm>
        </p:spPr>
        <p:txBody>
          <a:bodyPr>
            <a:normAutofit lnSpcReduction="10000"/>
          </a:bodyPr>
          <a:lstStyle/>
          <a:p>
            <a:pPr algn="ctr"/>
            <a:endParaRPr lang="it-IT" sz="5400" dirty="0"/>
          </a:p>
          <a:p>
            <a:pPr algn="ctr"/>
            <a:r>
              <a:rPr lang="it-IT" sz="5400" dirty="0"/>
              <a:t>Il Rotary esprime una intelligenza collettiva</a:t>
            </a:r>
          </a:p>
          <a:p>
            <a:pPr algn="ctr"/>
            <a:r>
              <a:rPr lang="it-IT" sz="5400" dirty="0"/>
              <a:t>da cui può trarre spunto l’umanità</a:t>
            </a:r>
          </a:p>
          <a:p>
            <a:pPr algn="ctr"/>
            <a:r>
              <a:rPr lang="it-IT" sz="5400" dirty="0"/>
              <a:t>perché </a:t>
            </a:r>
          </a:p>
          <a:p>
            <a:pPr algn="ctr"/>
            <a:r>
              <a:rPr lang="it-IT" sz="5400" dirty="0"/>
              <a:t>evolve la sua strategia</a:t>
            </a:r>
          </a:p>
          <a:p>
            <a:pPr algn="ctr"/>
            <a:r>
              <a:rPr lang="it-IT" sz="5400" dirty="0"/>
              <a:t>mentre i suoi valori non cambiano  </a:t>
            </a:r>
          </a:p>
          <a:p>
            <a:pPr algn="ctr"/>
            <a:endParaRPr lang="it-IT" sz="5400" dirty="0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1554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gravers MT" panose="02090707080505020304" pitchFamily="18" charset="77"/>
                <a:ea typeface="+mn-ea"/>
                <a:cs typeface="+mn-cs"/>
              </a:rPr>
              <a:t>V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4579F64-CD09-4B49-BDB2-30F44803B66C}"/>
              </a:ext>
            </a:extLst>
          </p:cNvPr>
          <p:cNvSpPr txBox="1">
            <a:spLocks/>
          </p:cNvSpPr>
          <p:nvPr/>
        </p:nvSpPr>
        <p:spPr>
          <a:xfrm>
            <a:off x="0" y="2607069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7024C03-5862-FA4F-B0AF-F6CDDFD689D1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1A5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Title Page Option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A1A5A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AB15AB2-A64D-424E-93BC-ABDF1D6ED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689" y="2176991"/>
            <a:ext cx="8665839" cy="331472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965A71-1BE7-2545-845D-6DE5380B40ED}"/>
              </a:ext>
            </a:extLst>
          </p:cNvPr>
          <p:cNvSpPr txBox="1"/>
          <p:nvPr/>
        </p:nvSpPr>
        <p:spPr>
          <a:xfrm>
            <a:off x="1395167" y="544355"/>
            <a:ext cx="8209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Visionari del quotidiano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2315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036CD48D-8388-1949-B90D-36F265B6E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038" y="0"/>
            <a:ext cx="4516438" cy="293997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9A4EAB26-F7F0-9945-A2F0-8F9EBF69D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F1E42B0D-7CB6-D340-AA58-A866085CA8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41816" y="-3"/>
            <a:ext cx="4141737" cy="685799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3C68E7-0889-5644-86E2-E66E4B16AA84}"/>
              </a:ext>
            </a:extLst>
          </p:cNvPr>
          <p:cNvSpPr txBox="1"/>
          <p:nvPr/>
        </p:nvSpPr>
        <p:spPr>
          <a:xfrm>
            <a:off x="3727049" y="2939970"/>
            <a:ext cx="406783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1545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1545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NOI SIAMO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1545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1545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PEOPLE OF ACTION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6844317-E6CA-D744-98D3-BE12F3513C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6987" y="0"/>
            <a:ext cx="3907442" cy="342899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E38D8EC-B442-2545-9851-E1250A5707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415" y="3419658"/>
            <a:ext cx="3957257" cy="354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31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A0CA2C3B-2400-8546-9129-3397E5BFDCA2}"/>
              </a:ext>
            </a:extLst>
          </p:cNvPr>
          <p:cNvSpPr txBox="1">
            <a:spLocks/>
          </p:cNvSpPr>
          <p:nvPr/>
        </p:nvSpPr>
        <p:spPr>
          <a:xfrm>
            <a:off x="0" y="2607069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 OF PRESENTATION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D50398-13B0-6D4F-900E-23CAD9343C1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1A5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Title Page Option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A1A5A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9778C99B-1BE5-EE42-81E6-B7BA59A8EC10}"/>
              </a:ext>
            </a:extLst>
          </p:cNvPr>
          <p:cNvSpPr txBox="1">
            <a:spLocks/>
          </p:cNvSpPr>
          <p:nvPr/>
        </p:nvSpPr>
        <p:spPr>
          <a:xfrm>
            <a:off x="838200" y="722484"/>
            <a:ext cx="10515600" cy="5482482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5686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F6D791D-3D99-0841-8B29-86AE654EB621}"/>
              </a:ext>
            </a:extLst>
          </p:cNvPr>
          <p:cNvSpPr txBox="1">
            <a:spLocks/>
          </p:cNvSpPr>
          <p:nvPr/>
        </p:nvSpPr>
        <p:spPr>
          <a:xfrm>
            <a:off x="101823" y="7015444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1A5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Title Page Option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A1A5A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17D6786-00F6-6047-81A6-5165FC02E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823" y="2685327"/>
            <a:ext cx="12741466" cy="3170138"/>
          </a:xfrm>
        </p:spPr>
        <p:txBody>
          <a:bodyPr/>
          <a:lstStyle/>
          <a:p>
            <a:r>
              <a:rPr lang="en-US" sz="8000" dirty="0"/>
              <a:t>PERCHE’ IO</a:t>
            </a:r>
          </a:p>
          <a:p>
            <a:r>
              <a:rPr lang="en-US" sz="8000" dirty="0"/>
              <a:t>AL ROTARY?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F37C06-8A3D-8E4C-B6E2-47C520E49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48" y="1002535"/>
            <a:ext cx="11506200" cy="2426465"/>
          </a:xfrm>
        </p:spPr>
        <p:txBody>
          <a:bodyPr>
            <a:normAutofit fontScale="90000"/>
          </a:bodyPr>
          <a:lstStyle/>
          <a:p>
            <a:br>
              <a:rPr lang="en-US" sz="8000" dirty="0"/>
            </a:br>
            <a:br>
              <a:rPr lang="en-US" sz="8000" dirty="0"/>
            </a:br>
            <a:br>
              <a:rPr lang="en-US" sz="8000" dirty="0"/>
            </a:br>
            <a:br>
              <a:rPr lang="en-US" sz="8000" dirty="0"/>
            </a:br>
            <a:br>
              <a:rPr lang="en-US" sz="8000" dirty="0"/>
            </a:br>
            <a:br>
              <a:rPr lang="en-US" sz="8000" dirty="0"/>
            </a:br>
            <a:br>
              <a:rPr lang="en-US" sz="8000" dirty="0"/>
            </a:br>
            <a:br>
              <a:rPr lang="en-US" sz="8000" dirty="0"/>
            </a:br>
            <a:endParaRPr lang="en-US" sz="8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026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F6D791D-3D99-0841-8B29-86AE654EB621}"/>
              </a:ext>
            </a:extLst>
          </p:cNvPr>
          <p:cNvSpPr txBox="1">
            <a:spLocks/>
          </p:cNvSpPr>
          <p:nvPr/>
        </p:nvSpPr>
        <p:spPr>
          <a:xfrm>
            <a:off x="101823" y="7015444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1A5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Title Page Option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A1A5A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17D6786-00F6-6047-81A6-5165FC02E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49466" y="3249976"/>
            <a:ext cx="12741466" cy="2605489"/>
          </a:xfrm>
        </p:spPr>
        <p:txBody>
          <a:bodyPr/>
          <a:lstStyle/>
          <a:p>
            <a:r>
              <a:rPr lang="en-US" dirty="0"/>
              <a:t>Una zona franca </a:t>
            </a:r>
            <a:r>
              <a:rPr lang="en-US" dirty="0" err="1"/>
              <a:t>della</a:t>
            </a:r>
            <a:r>
              <a:rPr lang="en-US" dirty="0"/>
              <a:t> nostra vita</a:t>
            </a:r>
          </a:p>
          <a:p>
            <a:r>
              <a:rPr lang="en-US" dirty="0"/>
              <a:t>Un </a:t>
            </a:r>
            <a:r>
              <a:rPr lang="en-US" dirty="0" err="1"/>
              <a:t>lusso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ci </a:t>
            </a:r>
            <a:r>
              <a:rPr lang="en-US" dirty="0" err="1"/>
              <a:t>permettiamo</a:t>
            </a:r>
            <a:endParaRPr lang="en-US" dirty="0"/>
          </a:p>
          <a:p>
            <a:r>
              <a:rPr lang="en-US" dirty="0"/>
              <a:t>Un modo per </a:t>
            </a:r>
            <a:r>
              <a:rPr lang="en-US" dirty="0" err="1"/>
              <a:t>sentirci</a:t>
            </a:r>
            <a:r>
              <a:rPr lang="en-US" dirty="0"/>
              <a:t> </a:t>
            </a:r>
            <a:r>
              <a:rPr lang="en-US" dirty="0" err="1"/>
              <a:t>migliori</a:t>
            </a:r>
            <a:endParaRPr lang="en-US" dirty="0"/>
          </a:p>
          <a:p>
            <a:r>
              <a:rPr lang="en-US" dirty="0"/>
              <a:t>Una </a:t>
            </a:r>
            <a:r>
              <a:rPr lang="en-US" dirty="0" err="1"/>
              <a:t>opportunità</a:t>
            </a:r>
            <a:r>
              <a:rPr lang="en-US" dirty="0"/>
              <a:t> per non </a:t>
            </a:r>
            <a:r>
              <a:rPr lang="en-US" dirty="0" err="1"/>
              <a:t>sentirsi</a:t>
            </a:r>
            <a:r>
              <a:rPr lang="en-US" dirty="0"/>
              <a:t> soli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F37C06-8A3D-8E4C-B6E2-47C520E49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48" y="1002535"/>
            <a:ext cx="11506200" cy="242646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              </a:t>
            </a:r>
            <a:r>
              <a:rPr lang="en-US" dirty="0" err="1">
                <a:solidFill>
                  <a:srgbClr val="FF0000"/>
                </a:solidFill>
              </a:rPr>
              <a:t>Risposta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Personale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IL Rotary E’</a:t>
            </a:r>
            <a:br>
              <a:rPr lang="en-US" dirty="0"/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7768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F6D791D-3D99-0841-8B29-86AE654EB621}"/>
              </a:ext>
            </a:extLst>
          </p:cNvPr>
          <p:cNvSpPr txBox="1">
            <a:spLocks/>
          </p:cNvSpPr>
          <p:nvPr/>
        </p:nvSpPr>
        <p:spPr>
          <a:xfrm>
            <a:off x="101823" y="7015444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1A5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Title Page Option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A1A5A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17D6786-00F6-6047-81A6-5165FC02E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49466" y="3602516"/>
            <a:ext cx="12741466" cy="2252949"/>
          </a:xfrm>
        </p:spPr>
        <p:txBody>
          <a:bodyPr/>
          <a:lstStyle/>
          <a:p>
            <a:r>
              <a:rPr lang="en-US" dirty="0" err="1"/>
              <a:t>Coinvolgimento</a:t>
            </a:r>
            <a:r>
              <a:rPr lang="en-US" dirty="0"/>
              <a:t> </a:t>
            </a:r>
            <a:r>
              <a:rPr lang="en-US" dirty="0" err="1"/>
              <a:t>personale</a:t>
            </a:r>
            <a:endParaRPr lang="en-US" dirty="0"/>
          </a:p>
          <a:p>
            <a:r>
              <a:rPr lang="en-US" dirty="0" err="1"/>
              <a:t>Costruzione</a:t>
            </a:r>
            <a:r>
              <a:rPr lang="en-US" dirty="0"/>
              <a:t> di </a:t>
            </a:r>
            <a:r>
              <a:rPr lang="en-US" dirty="0" err="1"/>
              <a:t>rapporti</a:t>
            </a:r>
            <a:r>
              <a:rPr lang="en-US" dirty="0"/>
              <a:t> </a:t>
            </a:r>
            <a:r>
              <a:rPr lang="en-US" dirty="0" err="1"/>
              <a:t>umani</a:t>
            </a:r>
            <a:endParaRPr lang="en-US" dirty="0"/>
          </a:p>
          <a:p>
            <a:r>
              <a:rPr lang="en-US" dirty="0" err="1"/>
              <a:t>Condivisione</a:t>
            </a:r>
            <a:r>
              <a:rPr lang="en-US" dirty="0"/>
              <a:t> di </a:t>
            </a:r>
            <a:r>
              <a:rPr lang="en-US" dirty="0" err="1"/>
              <a:t>esperienze</a:t>
            </a:r>
            <a:endParaRPr lang="en-US" dirty="0"/>
          </a:p>
          <a:p>
            <a:r>
              <a:rPr lang="en-US" dirty="0" err="1"/>
              <a:t>Progettazione</a:t>
            </a:r>
            <a:r>
              <a:rPr lang="en-US" dirty="0"/>
              <a:t> di </a:t>
            </a:r>
            <a:r>
              <a:rPr lang="en-US" dirty="0" err="1"/>
              <a:t>futuro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F37C06-8A3D-8E4C-B6E2-47C520E49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48" y="1002535"/>
            <a:ext cx="11506200" cy="24264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   </a:t>
            </a:r>
            <a:r>
              <a:rPr lang="en-US" dirty="0" err="1">
                <a:solidFill>
                  <a:srgbClr val="FF0000"/>
                </a:solidFill>
              </a:rPr>
              <a:t>Risposta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PrOPOSITIVa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Rotary E’</a:t>
            </a:r>
            <a:br>
              <a:rPr lang="en-US" dirty="0"/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161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6BD33D-CF73-7948-BB53-5409DF56B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9579" y="-1145893"/>
            <a:ext cx="1194161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5" name="Immagine 1">
            <a:extLst>
              <a:ext uri="{FF2B5EF4-FFF2-40B4-BE49-F238E27FC236}">
                <a16:creationId xmlns:a16="http://schemas.microsoft.com/office/drawing/2014/main" id="{9CFBF085-ECFA-E745-9B1B-8C98B1E6A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5959" y="34398"/>
            <a:ext cx="4945849" cy="67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4C549A-880D-0F45-B201-72726457A9AF}"/>
              </a:ext>
            </a:extLst>
          </p:cNvPr>
          <p:cNvSpPr txBox="1"/>
          <p:nvPr/>
        </p:nvSpPr>
        <p:spPr>
          <a:xfrm>
            <a:off x="4216649" y="2624134"/>
            <a:ext cx="2572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1744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ROTARY</a:t>
            </a:r>
          </a:p>
        </p:txBody>
      </p:sp>
    </p:spTree>
    <p:extLst>
      <p:ext uri="{BB962C8B-B14F-4D97-AF65-F5344CB8AC3E}">
        <p14:creationId xmlns:p14="http://schemas.microsoft.com/office/powerpoint/2010/main" val="2762528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6BD33D-CF73-7948-BB53-5409DF56B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9579" y="-1145893"/>
            <a:ext cx="1194161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5F290FA-1795-4849-A8A4-5C7C691302E2}"/>
              </a:ext>
            </a:extLst>
          </p:cNvPr>
          <p:cNvSpPr/>
          <p:nvPr/>
        </p:nvSpPr>
        <p:spPr>
          <a:xfrm>
            <a:off x="2414108" y="1536174"/>
            <a:ext cx="736378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1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 ROTARY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1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 una visione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1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4331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6BD33D-CF73-7948-BB53-5409DF56B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9579" y="-1145893"/>
            <a:ext cx="1194161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4C549A-880D-0F45-B201-72726457A9AF}"/>
              </a:ext>
            </a:extLst>
          </p:cNvPr>
          <p:cNvSpPr txBox="1"/>
          <p:nvPr/>
        </p:nvSpPr>
        <p:spPr>
          <a:xfrm>
            <a:off x="2857218" y="1305341"/>
            <a:ext cx="568316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1744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6600" b="1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 ROTARY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600" b="1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costruisce il futuro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attraverso le sette aree di intervento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della Rotary Foundation</a:t>
            </a:r>
          </a:p>
        </p:txBody>
      </p:sp>
    </p:spTree>
    <p:extLst>
      <p:ext uri="{BB962C8B-B14F-4D97-AF65-F5344CB8AC3E}">
        <p14:creationId xmlns:p14="http://schemas.microsoft.com/office/powerpoint/2010/main" val="1095802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DC6960E7-5092-3E7D-034A-0B62EE2FFF1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it-IT" sz="5400" dirty="0">
                <a:solidFill>
                  <a:schemeClr val="tx2">
                    <a:lumMod val="90000"/>
                    <a:lumOff val="10000"/>
                  </a:schemeClr>
                </a:solidFill>
                <a:latin typeface="Georgia" panose="02040502050405020303" pitchFamily="18" charset="0"/>
              </a:rPr>
              <a:t>Alzare l’asticella</a:t>
            </a:r>
          </a:p>
          <a:p>
            <a:r>
              <a:rPr lang="it-IT" sz="5400" dirty="0">
                <a:solidFill>
                  <a:schemeClr val="tx2">
                    <a:lumMod val="90000"/>
                    <a:lumOff val="10000"/>
                  </a:schemeClr>
                </a:solidFill>
                <a:latin typeface="Georgia" panose="02040502050405020303" pitchFamily="18" charset="0"/>
              </a:rPr>
              <a:t>della vita </a:t>
            </a: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7E70E46-42D3-8A4D-9918-B85A73306391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6113273" y="1751527"/>
            <a:ext cx="6078727" cy="403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45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6BD33D-CF73-7948-BB53-5409DF56B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9579" y="-1145893"/>
            <a:ext cx="1194161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076B3FA-4088-9845-AC54-26922B990C64}"/>
              </a:ext>
            </a:extLst>
          </p:cNvPr>
          <p:cNvSpPr/>
          <p:nvPr/>
        </p:nvSpPr>
        <p:spPr>
          <a:xfrm>
            <a:off x="2974848" y="1770811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 ROTARY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 una strategia di intervento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che mette in campo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744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attraverso le 5 vie di azione</a:t>
            </a:r>
          </a:p>
        </p:txBody>
      </p:sp>
    </p:spTree>
    <p:extLst>
      <p:ext uri="{BB962C8B-B14F-4D97-AF65-F5344CB8AC3E}">
        <p14:creationId xmlns:p14="http://schemas.microsoft.com/office/powerpoint/2010/main" val="31470786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BC417C5C-4843-1923-E598-A134A412E72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BCA26834-F8A4-DF2C-A27A-F8DAD5E5F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F7C77E-22B7-0F25-0AB7-F2B88386686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endParaRPr lang="it-IT" sz="4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it-IT" sz="4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INNOVAZIONE</a:t>
            </a:r>
          </a:p>
          <a:p>
            <a:r>
              <a:rPr lang="it-IT" sz="4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CONTINUITA’</a:t>
            </a:r>
          </a:p>
          <a:p>
            <a:r>
              <a:rPr lang="it-IT" sz="4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PARTNERSHIP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09CC8A9-C33A-8442-B823-7CA4884F5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41" y="2304939"/>
            <a:ext cx="4074553" cy="38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41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017A4E-9320-9972-A7F5-5F249AC4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10" y="462199"/>
            <a:ext cx="4902200" cy="662782"/>
          </a:xfrm>
        </p:spPr>
        <p:txBody>
          <a:bodyPr/>
          <a:lstStyle/>
          <a:p>
            <a:r>
              <a:rPr lang="it-IT" dirty="0">
                <a:solidFill>
                  <a:srgbClr val="7030A0"/>
                </a:solidFill>
              </a:rPr>
              <a:t>                           </a:t>
            </a:r>
            <a:r>
              <a:rPr lang="it-IT" sz="6000" dirty="0">
                <a:solidFill>
                  <a:srgbClr val="7030A0"/>
                </a:solidFill>
              </a:rPr>
              <a:t>Virtù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A65BE4-78DF-9615-0C5D-E9C39901BFA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algn="ctr"/>
            <a:endParaRPr lang="it-IT" sz="6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it-IT" sz="6000" b="1" dirty="0">
                <a:solidFill>
                  <a:schemeClr val="accent6">
                    <a:lumMod val="75000"/>
                  </a:schemeClr>
                </a:solidFill>
              </a:rPr>
              <a:t>GENEROSITA’</a:t>
            </a:r>
          </a:p>
          <a:p>
            <a:pPr algn="ctr"/>
            <a:r>
              <a:rPr lang="it-IT" sz="6000" b="1" dirty="0">
                <a:solidFill>
                  <a:schemeClr val="accent6">
                    <a:lumMod val="75000"/>
                  </a:schemeClr>
                </a:solidFill>
              </a:rPr>
              <a:t>e</a:t>
            </a:r>
          </a:p>
          <a:p>
            <a:pPr algn="ctr"/>
            <a:r>
              <a:rPr lang="it-IT" sz="6000" b="1" dirty="0">
                <a:solidFill>
                  <a:schemeClr val="accent6">
                    <a:lumMod val="75000"/>
                  </a:schemeClr>
                </a:solidFill>
              </a:rPr>
              <a:t>LUNGIMIRANZA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1471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A0CA2C3B-2400-8546-9129-3397E5BFDCA2}"/>
              </a:ext>
            </a:extLst>
          </p:cNvPr>
          <p:cNvSpPr txBox="1">
            <a:spLocks/>
          </p:cNvSpPr>
          <p:nvPr/>
        </p:nvSpPr>
        <p:spPr>
          <a:xfrm>
            <a:off x="0" y="2607069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 OF PRESENTATION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D50398-13B0-6D4F-900E-23CAD9343C1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1A5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Title Page Option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A1A5A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9778C99B-1BE5-EE42-81E6-B7BA59A8EC10}"/>
              </a:ext>
            </a:extLst>
          </p:cNvPr>
          <p:cNvSpPr txBox="1">
            <a:spLocks/>
          </p:cNvSpPr>
          <p:nvPr/>
        </p:nvSpPr>
        <p:spPr>
          <a:xfrm>
            <a:off x="838200" y="694482"/>
            <a:ext cx="10515600" cy="5482482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Cercare il meglio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è un’ottima scusa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 coltivare pigrizia e nichilismo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Cercare di fare anche un solo passo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è cominciare a rendere il mondo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 posto dove val la pena di vivere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964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60A01-C3AD-451C-9112-988708A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67E692D6-F145-864C-8253-D69CC3BDC7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81B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subhead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F210B-874C-9E48-B089-CFDE49347CFB}"/>
              </a:ext>
            </a:extLst>
          </p:cNvPr>
          <p:cNvSpPr txBox="1"/>
          <p:nvPr/>
        </p:nvSpPr>
        <p:spPr>
          <a:xfrm>
            <a:off x="6723401" y="1652924"/>
            <a:ext cx="546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VALEAS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Sarà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fantastica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annata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magine 2" descr="DSCN518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1495" y="0"/>
            <a:ext cx="808675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673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8C06F-8D84-F025-6E3D-4BFD45297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194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A0CA2C3B-2400-8546-9129-3397E5BFDCA2}"/>
              </a:ext>
            </a:extLst>
          </p:cNvPr>
          <p:cNvSpPr txBox="1">
            <a:spLocks/>
          </p:cNvSpPr>
          <p:nvPr/>
        </p:nvSpPr>
        <p:spPr>
          <a:xfrm>
            <a:off x="0" y="2607069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 OF PRESENTATION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D50398-13B0-6D4F-900E-23CAD9343C1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1A5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Title Page Option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A1A5A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9778C99B-1BE5-EE42-81E6-B7BA59A8EC10}"/>
              </a:ext>
            </a:extLst>
          </p:cNvPr>
          <p:cNvSpPr txBox="1">
            <a:spLocks/>
          </p:cNvSpPr>
          <p:nvPr/>
        </p:nvSpPr>
        <p:spPr>
          <a:xfrm>
            <a:off x="838200" y="722484"/>
            <a:ext cx="10515600" cy="5482482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VALORI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302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4BB0A8B-5FC5-A949-AB3E-5755FA626D1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733" y="1546082"/>
            <a:ext cx="3645423" cy="5061720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5CB83AE-F64B-E949-8A0D-5525AE622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50" y="1546082"/>
            <a:ext cx="6553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06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CC53894-90F8-544E-B050-E39F6A16B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77" y="1599716"/>
            <a:ext cx="7672526" cy="48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35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6A8DDB-EFB0-FCC0-1615-6BE202CFC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79206A9-1D75-BC9F-6B0D-5C700B2A74C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20000"/>
          </a:bodyPr>
          <a:lstStyle/>
          <a:p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AB18282-C6A1-5241-A430-2AF6B242B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2474" y="1352167"/>
            <a:ext cx="3732202" cy="42457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CBDEAA6-D41E-2745-BF12-07AADECD9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90163"/>
            <a:ext cx="5146547" cy="397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78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C8165-158C-64A2-ED9B-4DE5D19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860470-D189-F248-914B-9F38BE2DF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76" y="0"/>
            <a:ext cx="7049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140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</TotalTime>
  <Words>475</Words>
  <Application>Microsoft Macintosh PowerPoint</Application>
  <PresentationFormat>Widescreen</PresentationFormat>
  <Paragraphs>196</Paragraphs>
  <Slides>45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53" baseType="lpstr">
      <vt:lpstr>Aptos</vt:lpstr>
      <vt:lpstr>Aptos Display</vt:lpstr>
      <vt:lpstr>Arial</vt:lpstr>
      <vt:lpstr>Calibri</vt:lpstr>
      <vt:lpstr>Engravers MT</vt:lpstr>
      <vt:lpstr>Frutiger LT Std 55 Roman</vt:lpstr>
      <vt:lpstr>Georgia</vt:lpstr>
      <vt:lpstr>Tema di Office</vt:lpstr>
      <vt:lpstr>Tiziana AGOSTINI</vt:lpstr>
      <vt:lpstr>Tiziana  Agostini  ARRFC  D 2060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VIRTU’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My road to Rotary</vt:lpstr>
      <vt:lpstr>Presentazione standard di PowerPoint</vt:lpstr>
      <vt:lpstr>Presentazione standard di PowerPoint</vt:lpstr>
      <vt:lpstr>       IL ROTARY NON E’ UN PRODOTTO DELLA  CULTURA EUROPEA PERCHÉ DERIVA DAL PENSIERO MIGLIORE  DEI PIONIERI AMERICANI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</vt:lpstr>
      <vt:lpstr>                Risposta Personale  IL Rotary E’ </vt:lpstr>
      <vt:lpstr>           Risposta PrOPOSITIVa  Rotary E’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STRUMENTI</vt:lpstr>
      <vt:lpstr>                           Virtù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Luca Carminati</dc:creator>
  <cp:lastModifiedBy>Luca Carminati</cp:lastModifiedBy>
  <cp:revision>14</cp:revision>
  <dcterms:created xsi:type="dcterms:W3CDTF">2025-04-18T08:21:17Z</dcterms:created>
  <dcterms:modified xsi:type="dcterms:W3CDTF">2025-05-12T10:31:20Z</dcterms:modified>
</cp:coreProperties>
</file>