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1626" r:id="rId2"/>
    <p:sldId id="1647" r:id="rId3"/>
    <p:sldId id="1648" r:id="rId4"/>
    <p:sldId id="1649" r:id="rId5"/>
    <p:sldId id="1650" r:id="rId6"/>
    <p:sldId id="1651" r:id="rId7"/>
    <p:sldId id="1652" r:id="rId8"/>
    <p:sldId id="1653" r:id="rId9"/>
    <p:sldId id="1654" r:id="rId10"/>
    <p:sldId id="264" r:id="rId11"/>
    <p:sldId id="1655" r:id="rId12"/>
    <p:sldId id="1656" r:id="rId13"/>
    <p:sldId id="1657" r:id="rId14"/>
    <p:sldId id="287" r:id="rId15"/>
    <p:sldId id="267" r:id="rId16"/>
    <p:sldId id="1509" r:id="rId17"/>
    <p:sldId id="1684" r:id="rId18"/>
    <p:sldId id="1685" r:id="rId19"/>
    <p:sldId id="1686" r:id="rId20"/>
    <p:sldId id="1687" r:id="rId21"/>
    <p:sldId id="1447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C7F"/>
    <a:srgbClr val="2074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62DFF3-3186-49C5-8856-4B32BB84575C}" v="205" dt="2025-05-09T19:57:55.219"/>
    <p1510:client id="{F161EC00-073F-C7CC-FC3A-5AFEB608BFD2}" v="27" dt="2025-05-09T09:00:34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71781"/>
  </p:normalViewPr>
  <p:slideViewPr>
    <p:cSldViewPr snapToGrid="0">
      <p:cViewPr varScale="1">
        <p:scale>
          <a:sx n="71" d="100"/>
          <a:sy n="71" d="100"/>
        </p:scale>
        <p:origin x="2608" y="4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greteria Distretto 2042 RI" userId="c56f1e62-5ae2-4896-b3e4-e3150beaa8cc" providerId="ADAL" clId="{8E62DFF3-3186-49C5-8856-4B32BB84575C}"/>
    <pc:docChg chg="undo custSel addSld delSld modSld">
      <pc:chgData name="Segreteria Distretto 2042 RI" userId="c56f1e62-5ae2-4896-b3e4-e3150beaa8cc" providerId="ADAL" clId="{8E62DFF3-3186-49C5-8856-4B32BB84575C}" dt="2025-05-09T19:58:03.551" v="10" actId="47"/>
      <pc:docMkLst>
        <pc:docMk/>
      </pc:docMkLst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638983065" sldId="264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434287974" sldId="267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508269897" sldId="285"/>
        </pc:sldMkLst>
      </pc:sldChg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405283873" sldId="288"/>
        </pc:sldMkLst>
      </pc:sldChg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2687772550" sldId="289"/>
        </pc:sldMkLst>
      </pc:sldChg>
      <pc:sldChg chg="add del setBg">
        <pc:chgData name="Segreteria Distretto 2042 RI" userId="c56f1e62-5ae2-4896-b3e4-e3150beaa8cc" providerId="ADAL" clId="{8E62DFF3-3186-49C5-8856-4B32BB84575C}" dt="2025-05-09T19:57:55.214" v="9"/>
        <pc:sldMkLst>
          <pc:docMk/>
          <pc:sldMk cId="1572623380" sldId="290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3860633752" sldId="291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1195765908" sldId="1450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3231218379" sldId="1451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2127218582" sldId="1625"/>
        </pc:sldMkLst>
      </pc:sldChg>
      <pc:sldChg chg="add">
        <pc:chgData name="Segreteria Distretto 2042 RI" userId="c56f1e62-5ae2-4896-b3e4-e3150beaa8cc" providerId="ADAL" clId="{8E62DFF3-3186-49C5-8856-4B32BB84575C}" dt="2025-05-09T19:55:22.802" v="4"/>
        <pc:sldMkLst>
          <pc:docMk/>
          <pc:sldMk cId="1079410675" sldId="1626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1600267431" sldId="1626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277236305" sldId="1627"/>
        </pc:sldMkLst>
      </pc:sldChg>
      <pc:sldChg chg="add">
        <pc:chgData name="Segreteria Distretto 2042 RI" userId="c56f1e62-5ae2-4896-b3e4-e3150beaa8cc" providerId="ADAL" clId="{8E62DFF3-3186-49C5-8856-4B32BB84575C}" dt="2025-05-09T19:55:22.802" v="4"/>
        <pc:sldMkLst>
          <pc:docMk/>
          <pc:sldMk cId="3655866739" sldId="1627"/>
        </pc:sldMkLst>
      </pc:sldChg>
      <pc:sldChg chg="modSp add mod">
        <pc:chgData name="Segreteria Distretto 2042 RI" userId="c56f1e62-5ae2-4896-b3e4-e3150beaa8cc" providerId="ADAL" clId="{8E62DFF3-3186-49C5-8856-4B32BB84575C}" dt="2025-05-09T19:55:22.902" v="5" actId="27636"/>
        <pc:sldMkLst>
          <pc:docMk/>
          <pc:sldMk cId="1303702305" sldId="1628"/>
        </pc:sldMkLst>
        <pc:spChg chg="mod">
          <ac:chgData name="Segreteria Distretto 2042 RI" userId="c56f1e62-5ae2-4896-b3e4-e3150beaa8cc" providerId="ADAL" clId="{8E62DFF3-3186-49C5-8856-4B32BB84575C}" dt="2025-05-09T19:55:22.902" v="5" actId="27636"/>
          <ac:spMkLst>
            <pc:docMk/>
            <pc:sldMk cId="1303702305" sldId="1628"/>
            <ac:spMk id="4" creationId="{977593D8-05B5-EC3E-B394-9872938E4675}"/>
          </ac:spMkLst>
        </pc:spChg>
      </pc:sldChg>
      <pc:sldChg chg="modSp add del mod">
        <pc:chgData name="Segreteria Distretto 2042 RI" userId="c56f1e62-5ae2-4896-b3e4-e3150beaa8cc" providerId="ADAL" clId="{8E62DFF3-3186-49C5-8856-4B32BB84575C}" dt="2025-05-09T19:55:22.743" v="3"/>
        <pc:sldMkLst>
          <pc:docMk/>
          <pc:sldMk cId="3401204354" sldId="1628"/>
        </pc:sldMkLst>
        <pc:spChg chg="mod">
          <ac:chgData name="Segreteria Distretto 2042 RI" userId="c56f1e62-5ae2-4896-b3e4-e3150beaa8cc" providerId="ADAL" clId="{8E62DFF3-3186-49C5-8856-4B32BB84575C}" dt="2025-05-09T19:55:22.743" v="3"/>
          <ac:spMkLst>
            <pc:docMk/>
            <pc:sldMk cId="3401204354" sldId="1628"/>
            <ac:spMk id="4" creationId="{977593D8-05B5-EC3E-B394-9872938E4675}"/>
          </ac:spMkLst>
        </pc:spChg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496849872" sldId="1629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884670765" sldId="1630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2477912974" sldId="1631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856268119" sldId="1632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378623644" sldId="1633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2627211379" sldId="1634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1869537798" sldId="1635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179179093" sldId="1636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1907878030" sldId="1637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774630360" sldId="1638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1527383889" sldId="1639"/>
        </pc:sldMkLst>
      </pc:sldChg>
      <pc:sldChg chg="add 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2800196445" sldId="1639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3238529840" sldId="1639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4095024831" sldId="1639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321669134" sldId="1640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4150893903" sldId="1640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103389939" sldId="1641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729194189" sldId="1642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3677589187" sldId="1642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196154001" sldId="1643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1630403794" sldId="1643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027393456" sldId="1644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134245546" sldId="1644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074844405" sldId="1645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582722428" sldId="1645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1787204145" sldId="1646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3424163178" sldId="164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0F115-8E9A-40F6-9716-DAB05559A38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17D31-33E7-4948-9852-A284D3CE7D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07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244972E7-EC6F-307F-EC26-FFFFFFF093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01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CEA49A34-E2BF-FC2D-E7DA-3C037AE8C2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749E52D-F4B2-4306-B3E3-CAC62DF29A4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5EABD835-8ADE-58B7-FDA7-F7FE048D6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33735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schermata, Elementi grafici, Carattere&#10;&#10;Il contenuto generato dall'IA potrebbe non essere corretto.">
            <a:extLst>
              <a:ext uri="{FF2B5EF4-FFF2-40B4-BE49-F238E27FC236}">
                <a16:creationId xmlns:a16="http://schemas.microsoft.com/office/drawing/2014/main" id="{327BC7E3-A7FB-334A-337E-8705B6501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13AF3AB-0E7F-B2AB-C343-4BF65C49CB2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6AC30A0-CCE4-4541-AA0F-F6BDEF23CF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391866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D98EFD5B-97E5-098B-0CE2-8F5FED2C47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986C4B6-D9A1-DAC3-5149-2A11DEC4A80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1E9F3498-B358-A5BF-01FF-C60251B5E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584486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31B7F75E-6B4A-9C81-26A3-0507A272F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0EF0980-EA52-B0B1-E8E8-F8BC7000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472" y="424492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4E6A0EC-E9BF-FB93-FE4E-34C68AD1293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4472" y="1289797"/>
            <a:ext cx="8444752" cy="53396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721994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81FA9983-2D3D-E13C-D8AF-B60EF4B25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DEDA0472-AAD9-0619-AA6E-FC42B1E2A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472" y="424492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C3605E3-A1C3-E35D-C41E-5F1D4B42B06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4472" y="1289797"/>
            <a:ext cx="8444752" cy="53396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55447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20CB7E28-0D31-7451-EE68-3D402F561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095AD20-9863-F5B9-B7DB-3C6E6C98E1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5689DFA-FA11-BDF1-1DB4-EE4D79B74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A3A374CA-8038-DCAC-4322-25E1C9B7A61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502038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AA7EF14-88E6-874C-7B59-B19AE41F81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14D86BE-22CF-9714-831C-1E87DCAE874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D2382AEE-DDC8-ABDF-4979-2AB07566AB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807AF967-0338-FA1D-8DC3-0C9F2D8FF64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2198759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AD7B226D-29D6-835E-9BA0-67D6B36733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1E6B69F-15B8-E2C1-4C99-21C258E0B1B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A7FB235-850C-48AE-160F-F32CFDA10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4B5DCF0-88AF-8653-FD56-EE39BF4425C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62675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8504F901-314B-BB32-23C5-45F6413B6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E9F65E7-E1AF-7DE9-27D8-A5F770DEF6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97609"/>
            <a:ext cx="12192000" cy="662782"/>
          </a:xfrm>
        </p:spPr>
        <p:txBody>
          <a:bodyPr>
            <a:noAutofit/>
          </a:bodyPr>
          <a:lstStyle>
            <a:lvl1pPr algn="ctr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PAROLA / FRASE CHIAVE</a:t>
            </a:r>
          </a:p>
        </p:txBody>
      </p:sp>
    </p:spTree>
    <p:extLst>
      <p:ext uri="{BB962C8B-B14F-4D97-AF65-F5344CB8AC3E}">
        <p14:creationId xmlns:p14="http://schemas.microsoft.com/office/powerpoint/2010/main" val="1159458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diagramma, cerchio&#10;&#10;Il contenuto generato dall'IA potrebbe non essere corretto.">
            <a:extLst>
              <a:ext uri="{FF2B5EF4-FFF2-40B4-BE49-F238E27FC236}">
                <a16:creationId xmlns:a16="http://schemas.microsoft.com/office/drawing/2014/main" id="{36E8291A-1984-70EF-AB7A-A6F14D96B8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E9CD0CED-BB84-E5F8-3992-53DFB1CC7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93553"/>
            <a:ext cx="12192000" cy="662782"/>
          </a:xfrm>
        </p:spPr>
        <p:txBody>
          <a:bodyPr>
            <a:noAutofit/>
          </a:bodyPr>
          <a:lstStyle>
            <a:lvl1pPr algn="ctr">
              <a:defRPr sz="6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391068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E0FA0BD-66F4-67F0-957B-1FA280D40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BA9B350-634E-F595-7292-B623B9B310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69715"/>
            <a:ext cx="8153400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3690B6-EB2D-D0EE-92D6-AD23E87850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3987895"/>
            <a:ext cx="8559800" cy="211137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Ruolo</a:t>
            </a:r>
          </a:p>
        </p:txBody>
      </p:sp>
    </p:spTree>
    <p:extLst>
      <p:ext uri="{BB962C8B-B14F-4D97-AF65-F5344CB8AC3E}">
        <p14:creationId xmlns:p14="http://schemas.microsoft.com/office/powerpoint/2010/main" val="71158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29A555B-5BFD-400D-EA21-9CF3625B6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929" b="34579"/>
          <a:stretch/>
        </p:blipFill>
        <p:spPr>
          <a:xfrm>
            <a:off x="10668000" y="6130912"/>
            <a:ext cx="1352205" cy="65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40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0342C7-D073-530F-1703-1FF8FF36B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A03D84F-8424-F7FB-39B0-491B080E7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2D3F81-56D3-AAA2-D19C-06FA45B8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BB76-700B-3746-9AE6-527440A560E2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4068A2-E4CE-5EF3-628F-B171F029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A1B044-C3C1-425C-F74F-A994AAC3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9016-859B-C948-B520-6590AF64080B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22C36104-5CA7-3A4E-7345-4CD0914E59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583" t="29006" r="31441" b="29888"/>
          <a:stretch/>
        </p:blipFill>
        <p:spPr>
          <a:xfrm>
            <a:off x="8945592" y="136525"/>
            <a:ext cx="2950234" cy="7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3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Elementi grafici, grafica, testo&#10;&#10;Il contenuto generato dall'IA potrebbe non essere corretto.">
            <a:extLst>
              <a:ext uri="{FF2B5EF4-FFF2-40B4-BE49-F238E27FC236}">
                <a16:creationId xmlns:a16="http://schemas.microsoft.com/office/drawing/2014/main" id="{D4C7AADB-2E89-E27A-87E9-C26F78896E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0716EB32-FC8F-C442-4555-0BA766CF0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69715"/>
            <a:ext cx="8153400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678C516B-A7F2-A5AE-9A07-C35070E818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3815879"/>
            <a:ext cx="8559800" cy="211137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Ruolo</a:t>
            </a:r>
          </a:p>
        </p:txBody>
      </p:sp>
    </p:spTree>
    <p:extLst>
      <p:ext uri="{BB962C8B-B14F-4D97-AF65-F5344CB8AC3E}">
        <p14:creationId xmlns:p14="http://schemas.microsoft.com/office/powerpoint/2010/main" val="481466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E44EAAEB-0DFD-A8E0-7E8F-217D4AA9A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67BDAB9-9E02-3BAB-14C0-06A91A8C5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8"/>
            <a:ext cx="4902200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32AA89FB-3224-3848-5F46-38EB771779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6600" y="2373311"/>
            <a:ext cx="5146546" cy="211137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59400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, schermata, cerchio, diagramma&#10;&#10;Il contenuto generato dall'IA potrebbe non essere corretto.">
            <a:extLst>
              <a:ext uri="{FF2B5EF4-FFF2-40B4-BE49-F238E27FC236}">
                <a16:creationId xmlns:a16="http://schemas.microsoft.com/office/drawing/2014/main" id="{64A21230-9690-86D1-1874-2E309577C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6D0C9037-F1BC-2685-1D4D-DDCAD2BEF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8"/>
            <a:ext cx="4902200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28FD8CB-F55D-6900-1B49-7893899B10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6600" y="2373311"/>
            <a:ext cx="5146546" cy="211137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61563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Elementi grafici, Carattere&#10;&#10;Il contenuto generato dall'IA potrebbe non essere corretto.">
            <a:extLst>
              <a:ext uri="{FF2B5EF4-FFF2-40B4-BE49-F238E27FC236}">
                <a16:creationId xmlns:a16="http://schemas.microsoft.com/office/drawing/2014/main" id="{E1D1E266-5C24-9CB0-F1BB-47E354B2ED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97C8A7D4-F91A-4E52-1510-AE4D3BFBC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9"/>
            <a:ext cx="4902200" cy="662782"/>
          </a:xfrm>
        </p:spPr>
        <p:txBody>
          <a:bodyPr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7AE9D08-6993-13B0-EEAE-8A5E056A740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3475039"/>
            <a:ext cx="5146546" cy="411162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i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633FD44-6CC8-58E0-CDF6-248DC9E8C6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2426" y="2373312"/>
            <a:ext cx="5886479" cy="2111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312417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8E841B92-E217-E7C6-6D30-DB2C5EA79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17AD99D7-D3FF-24A6-5A3F-67A3465E5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9"/>
            <a:ext cx="4902200" cy="662782"/>
          </a:xfrm>
        </p:spPr>
        <p:txBody>
          <a:bodyPr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8F4876C-8648-427B-504F-CBBE1EE64B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2426" y="2373312"/>
            <a:ext cx="5886479" cy="2111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D499B5EB-7F0B-A0C3-46B5-72183314535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3475039"/>
            <a:ext cx="5146546" cy="411162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i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50700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viola, Lilac&#10;&#10;Il contenuto generato dall'IA potrebbe non essere corretto.">
            <a:extLst>
              <a:ext uri="{FF2B5EF4-FFF2-40B4-BE49-F238E27FC236}">
                <a16:creationId xmlns:a16="http://schemas.microsoft.com/office/drawing/2014/main" id="{35AF3D40-9E4A-D75C-6D08-4ABD56813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233FC090-C74F-87EA-819E-843DFA4BFCE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196CF069-05AA-836C-F71D-6E4E62883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533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Carattere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8A1C83CA-5919-E8E3-93E8-E5A57601D5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F251730-221B-28F9-7EF9-0510E73BC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FDE7B245-7F92-4CEE-1726-F650BB849BE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408969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33D30A1-EBFC-C6B1-104D-51BDE961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A004F3-D679-59B6-09B7-E9D14233A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7A905E-B0CB-0FC1-EC69-3BBAAFF22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A58B3-EE05-9246-8BFF-762A68860E7F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68DB46-C526-1625-2B91-2CB1FA448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DA769A-8ADE-667A-675D-793D1118F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1748F8-75FF-A145-89B6-9BCC2FB8A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406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7" r:id="rId16"/>
    <p:sldLayoutId id="2147483664" r:id="rId17"/>
    <p:sldLayoutId id="2147483665" r:id="rId18"/>
    <p:sldLayoutId id="2147483666" r:id="rId19"/>
    <p:sldLayoutId id="2147483668" r:id="rId20"/>
    <p:sldLayoutId id="214748367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g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CB995-C501-6DD2-2992-C6998F6F5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3A1D20D2-1113-AC0B-59A1-3BDEAED38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Stefano ARTESE</a:t>
            </a: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E9C8FE7A-3AB8-DAE5-45E9-577505B10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Governatore </a:t>
            </a:r>
            <a:r>
              <a:rPr lang="it-IT" err="1"/>
              <a:t>a.r.</a:t>
            </a:r>
            <a:r>
              <a:rPr lang="it-IT"/>
              <a:t> 2025-20026</a:t>
            </a:r>
          </a:p>
        </p:txBody>
      </p:sp>
    </p:spTree>
    <p:extLst>
      <p:ext uri="{BB962C8B-B14F-4D97-AF65-F5344CB8AC3E}">
        <p14:creationId xmlns:p14="http://schemas.microsoft.com/office/powerpoint/2010/main" val="1079410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48EFB264-E754-93F2-0261-41F415E32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60" y="2144310"/>
            <a:ext cx="11306870" cy="927946"/>
          </a:xfrm>
        </p:spPr>
        <p:txBody>
          <a:bodyPr wrap="square" anchor="t" anchorCtr="0">
            <a:spAutoFit/>
          </a:bodyPr>
          <a:lstStyle/>
          <a:p>
            <a:pPr algn="ctr"/>
            <a:r>
              <a:rPr lang="it-IT" sz="6000" dirty="0">
                <a:effectLst/>
                <a:latin typeface="Frutiger LT 55 Roman" panose="02000503040000020004" pitchFamily="2" charset="0"/>
              </a:rPr>
              <a:t>Comunicazione autentica: 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FB2E2D4-2103-2083-D4D1-E4ADC8A03B6A}"/>
              </a:ext>
            </a:extLst>
          </p:cNvPr>
          <p:cNvSpPr txBox="1">
            <a:spLocks/>
          </p:cNvSpPr>
          <p:nvPr/>
        </p:nvSpPr>
        <p:spPr>
          <a:xfrm>
            <a:off x="2552042" y="3207937"/>
            <a:ext cx="3964087" cy="92333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Frutiger LT Std 55 Roman" panose="020B0602020204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F7A92F"/>
                </a:solidFill>
                <a:effectLst/>
                <a:uLnTx/>
                <a:uFillTx/>
                <a:latin typeface="Frutiger LT 55 Roman" panose="02000503040000020004" pitchFamily="2" charset="0"/>
                <a:ea typeface="+mj-ea"/>
                <a:cs typeface="+mj-cs"/>
              </a:rPr>
              <a:t>VETRINA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920B013-3A02-399E-0C03-C367F061990E}"/>
              </a:ext>
            </a:extLst>
          </p:cNvPr>
          <p:cNvSpPr/>
          <p:nvPr/>
        </p:nvSpPr>
        <p:spPr>
          <a:xfrm>
            <a:off x="1822995" y="3493665"/>
            <a:ext cx="729048" cy="198800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3CC11B7B-F155-72FB-517B-97CE246F058A}"/>
              </a:ext>
            </a:extLst>
          </p:cNvPr>
          <p:cNvSpPr txBox="1">
            <a:spLocks/>
          </p:cNvSpPr>
          <p:nvPr/>
        </p:nvSpPr>
        <p:spPr>
          <a:xfrm>
            <a:off x="7803723" y="3207937"/>
            <a:ext cx="2953702" cy="92333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Frutiger LT Std 55 Roman" panose="020B0602020204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F7A92F"/>
                </a:solidFill>
                <a:effectLst/>
                <a:uLnTx/>
                <a:uFillTx/>
                <a:latin typeface="Frutiger LT 55 Roman" panose="02000503040000020004" pitchFamily="2" charset="0"/>
                <a:ea typeface="+mj-ea"/>
                <a:cs typeface="+mj-cs"/>
              </a:rPr>
              <a:t>VOCE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BB13C20A-C2BE-F9D4-699A-D2BD6AA46BF3}"/>
              </a:ext>
            </a:extLst>
          </p:cNvPr>
          <p:cNvGrpSpPr/>
          <p:nvPr/>
        </p:nvGrpSpPr>
        <p:grpSpPr>
          <a:xfrm>
            <a:off x="7211793" y="3253801"/>
            <a:ext cx="729048" cy="729048"/>
            <a:chOff x="6573794" y="3318881"/>
            <a:chExt cx="729048" cy="729048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8BC9EB3D-C039-E706-749E-7501CBB4E3EC}"/>
                </a:ext>
              </a:extLst>
            </p:cNvPr>
            <p:cNvSpPr/>
            <p:nvPr/>
          </p:nvSpPr>
          <p:spPr>
            <a:xfrm>
              <a:off x="6573794" y="3568920"/>
              <a:ext cx="729048" cy="198800"/>
            </a:xfrm>
            <a:prstGeom prst="rect">
              <a:avLst/>
            </a:prstGeom>
            <a:solidFill>
              <a:srgbClr val="F7A9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C32AA49A-AD9A-EFEF-38AA-6CB8270B2758}"/>
                </a:ext>
              </a:extLst>
            </p:cNvPr>
            <p:cNvSpPr/>
            <p:nvPr/>
          </p:nvSpPr>
          <p:spPr>
            <a:xfrm rot="5400000">
              <a:off x="6579324" y="3584005"/>
              <a:ext cx="729048" cy="198800"/>
            </a:xfrm>
            <a:prstGeom prst="rect">
              <a:avLst/>
            </a:prstGeom>
            <a:solidFill>
              <a:srgbClr val="F7A9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Segnaposto contenuto 3">
            <a:extLst>
              <a:ext uri="{FF2B5EF4-FFF2-40B4-BE49-F238E27FC236}">
                <a16:creationId xmlns:a16="http://schemas.microsoft.com/office/drawing/2014/main" id="{AF688A2A-6F61-C7FE-9E6E-C8B998EEBCBD}"/>
              </a:ext>
            </a:extLst>
          </p:cNvPr>
          <p:cNvSpPr txBox="1">
            <a:spLocks/>
          </p:cNvSpPr>
          <p:nvPr/>
        </p:nvSpPr>
        <p:spPr>
          <a:xfrm>
            <a:off x="0" y="4131267"/>
            <a:ext cx="12192000" cy="2446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Parlare il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linguaggio delle persone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, </a:t>
            </a:r>
            <a:b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</a:b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non solo dei protocolli.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Raccontare storie che lasciano tracce. </a:t>
            </a:r>
          </a:p>
        </p:txBody>
      </p:sp>
    </p:spTree>
    <p:extLst>
      <p:ext uri="{BB962C8B-B14F-4D97-AF65-F5344CB8AC3E}">
        <p14:creationId xmlns:p14="http://schemas.microsoft.com/office/powerpoint/2010/main" val="638983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69F20658-3D80-BCA1-919B-1CE1FC318DAF}"/>
              </a:ext>
            </a:extLst>
          </p:cNvPr>
          <p:cNvSpPr txBox="1">
            <a:spLocks/>
          </p:cNvSpPr>
          <p:nvPr/>
        </p:nvSpPr>
        <p:spPr>
          <a:xfrm>
            <a:off x="-324008" y="1811163"/>
            <a:ext cx="13007546" cy="86793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Frutiger LT Std 55 Roman" panose="020B0602020204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j-ea"/>
                <a:cs typeface="+mj-cs"/>
              </a:rPr>
              <a:t>Service ad alta </a:t>
            </a:r>
            <a:r>
              <a:rPr kumimoji="0" lang="it-IT" sz="5600" b="1" i="0" u="none" strike="noStrike" kern="1200" cap="none" spc="0" normalizeH="0" baseline="0" noProof="0" dirty="0">
                <a:ln>
                  <a:noFill/>
                </a:ln>
                <a:solidFill>
                  <a:srgbClr val="18B6C3"/>
                </a:solidFill>
                <a:effectLst/>
                <a:uLnTx/>
                <a:uFillTx/>
                <a:latin typeface="Frutiger LT 55 Roman" panose="02000503040000020004" pitchFamily="2" charset="0"/>
                <a:ea typeface="+mj-ea"/>
                <a:cs typeface="+mj-cs"/>
              </a:rPr>
              <a:t>intensità</a:t>
            </a:r>
            <a:r>
              <a:rPr kumimoji="0" lang="it-IT" sz="5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j-ea"/>
                <a:cs typeface="+mj-cs"/>
              </a:rPr>
              <a:t> umana </a:t>
            </a:r>
          </a:p>
        </p:txBody>
      </p:sp>
      <p:sp>
        <p:nvSpPr>
          <p:cNvPr id="7" name="Segnaposto contenuto 3">
            <a:extLst>
              <a:ext uri="{FF2B5EF4-FFF2-40B4-BE49-F238E27FC236}">
                <a16:creationId xmlns:a16="http://schemas.microsoft.com/office/drawing/2014/main" id="{FBC27416-3E90-5BE6-520F-40A6F92469A0}"/>
              </a:ext>
            </a:extLst>
          </p:cNvPr>
          <p:cNvSpPr txBox="1">
            <a:spLocks/>
          </p:cNvSpPr>
          <p:nvPr/>
        </p:nvSpPr>
        <p:spPr>
          <a:xfrm>
            <a:off x="2498973" y="2787196"/>
            <a:ext cx="7744778" cy="5205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Agire là dove c’è davvero bisogno: </a:t>
            </a:r>
          </a:p>
        </p:txBody>
      </p:sp>
      <p:sp>
        <p:nvSpPr>
          <p:cNvPr id="9" name="Segnaposto contenuto 3">
            <a:extLst>
              <a:ext uri="{FF2B5EF4-FFF2-40B4-BE49-F238E27FC236}">
                <a16:creationId xmlns:a16="http://schemas.microsoft.com/office/drawing/2014/main" id="{9C5CE5F4-F7B5-CD29-892A-E24D2B4B2156}"/>
              </a:ext>
            </a:extLst>
          </p:cNvPr>
          <p:cNvSpPr txBox="1">
            <a:spLocks/>
          </p:cNvSpPr>
          <p:nvPr/>
        </p:nvSpPr>
        <p:spPr>
          <a:xfrm>
            <a:off x="2655063" y="4964348"/>
            <a:ext cx="2307936" cy="5205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SOCIALE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55 Roman" panose="02000503040000020004" pitchFamily="2" charset="0"/>
              <a:ea typeface="+mn-ea"/>
              <a:cs typeface="+mn-cs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6E75843-7907-3200-4420-2B581FC67544}"/>
              </a:ext>
            </a:extLst>
          </p:cNvPr>
          <p:cNvSpPr/>
          <p:nvPr/>
        </p:nvSpPr>
        <p:spPr>
          <a:xfrm>
            <a:off x="-57026" y="5834969"/>
            <a:ext cx="12249026" cy="816371"/>
          </a:xfrm>
          <a:prstGeom prst="rect">
            <a:avLst/>
          </a:prstGeom>
          <a:solidFill>
            <a:srgbClr val="E03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76B0C9-F76A-6E99-DFCE-980F730747CE}"/>
              </a:ext>
            </a:extLst>
          </p:cNvPr>
          <p:cNvSpPr txBox="1"/>
          <p:nvPr/>
        </p:nvSpPr>
        <p:spPr>
          <a:xfrm>
            <a:off x="580907" y="6051175"/>
            <a:ext cx="1113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Pochi progetti, ma vivi. Non quantità, ma qualità trasformativa. </a:t>
            </a:r>
          </a:p>
        </p:txBody>
      </p:sp>
      <p:sp>
        <p:nvSpPr>
          <p:cNvPr id="2" name="Segnaposto contenuto 3">
            <a:extLst>
              <a:ext uri="{FF2B5EF4-FFF2-40B4-BE49-F238E27FC236}">
                <a16:creationId xmlns:a16="http://schemas.microsoft.com/office/drawing/2014/main" id="{7534ABB9-FB77-8028-EE93-F29D23BEEE1F}"/>
              </a:ext>
            </a:extLst>
          </p:cNvPr>
          <p:cNvSpPr txBox="1">
            <a:spLocks/>
          </p:cNvSpPr>
          <p:nvPr/>
        </p:nvSpPr>
        <p:spPr>
          <a:xfrm>
            <a:off x="4957835" y="4964348"/>
            <a:ext cx="2443861" cy="5205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EDUCATIVO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55 Roman" panose="02000503040000020004" pitchFamily="2" charset="0"/>
              <a:ea typeface="+mn-ea"/>
              <a:cs typeface="+mn-cs"/>
            </a:endParaRPr>
          </a:p>
        </p:txBody>
      </p:sp>
      <p:sp>
        <p:nvSpPr>
          <p:cNvPr id="3" name="Segnaposto contenuto 3">
            <a:extLst>
              <a:ext uri="{FF2B5EF4-FFF2-40B4-BE49-F238E27FC236}">
                <a16:creationId xmlns:a16="http://schemas.microsoft.com/office/drawing/2014/main" id="{4E98FA96-9B91-09F8-636F-4FDD76C04E26}"/>
              </a:ext>
            </a:extLst>
          </p:cNvPr>
          <p:cNvSpPr txBox="1">
            <a:spLocks/>
          </p:cNvSpPr>
          <p:nvPr/>
        </p:nvSpPr>
        <p:spPr>
          <a:xfrm>
            <a:off x="7038184" y="4964348"/>
            <a:ext cx="2666284" cy="5205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AMBIENTALE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55 Roman" panose="02000503040000020004" pitchFamily="2" charset="0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DFF302-6D6F-D022-00BC-0647B056D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987" y="3657817"/>
            <a:ext cx="1264088" cy="125894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A7974A9-618B-2569-7605-88F0BE47A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426" y="3765536"/>
            <a:ext cx="1435147" cy="102377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0FBD68B-4F6A-5B7D-2482-CDEB16DCC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183" y="3703476"/>
            <a:ext cx="1034285" cy="1147894"/>
          </a:xfrm>
          <a:prstGeom prst="rect">
            <a:avLst/>
          </a:prstGeom>
        </p:spPr>
      </p:pic>
      <p:pic>
        <p:nvPicPr>
          <p:cNvPr id="10" name="Immagine 9" descr="Immagine che contiene testo, schermata, Carattere, logo&#10;&#10;Il contenuto generato dall'IA potrebbe non essere corretto.">
            <a:extLst>
              <a:ext uri="{FF2B5EF4-FFF2-40B4-BE49-F238E27FC236}">
                <a16:creationId xmlns:a16="http://schemas.microsoft.com/office/drawing/2014/main" id="{082C5CA6-0062-12B2-BFD2-4884F519B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59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8C7845-DB6E-D42E-48E0-4C5501D7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05" y="2005588"/>
            <a:ext cx="5445461" cy="3416320"/>
          </a:xfrm>
        </p:spPr>
        <p:txBody>
          <a:bodyPr>
            <a:spAutoFit/>
          </a:bodyPr>
          <a:lstStyle/>
          <a:p>
            <a:r>
              <a:rPr lang="it-IT" dirty="0">
                <a:effectLst/>
                <a:latin typeface="Frutiger LT 55 Roman" panose="02000503040000020004" pitchFamily="2" charset="0"/>
              </a:rPr>
              <a:t>Distretto come spazio di </a:t>
            </a:r>
            <a:r>
              <a:rPr lang="it-IT" dirty="0">
                <a:solidFill>
                  <a:srgbClr val="2074B7"/>
                </a:solidFill>
                <a:effectLst/>
                <a:latin typeface="Frutiger LT 55 Roman" panose="02000503040000020004" pitchFamily="2" charset="0"/>
              </a:rPr>
              <a:t>relazioni vere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63363C7-25AD-AD39-F17A-84B6A6DD1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4235" y="1966621"/>
            <a:ext cx="5205701" cy="520548"/>
          </a:xfrm>
        </p:spPr>
        <p:txBody>
          <a:bodyPr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3200" dirty="0">
                <a:effectLst/>
                <a:latin typeface="Frutiger LT 55 Roman" panose="02000503040000020004" pitchFamily="2" charset="0"/>
              </a:rPr>
              <a:t>NON VERTICE</a:t>
            </a:r>
            <a:endParaRPr lang="it-IT" sz="3200" b="1" dirty="0">
              <a:solidFill>
                <a:srgbClr val="2074B7"/>
              </a:solidFill>
              <a:effectLst/>
              <a:latin typeface="Frutiger LT 55 Roman" panose="02000503040000020004" pitchFamily="2" charset="0"/>
            </a:endParaRPr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CF991A80-3459-2D64-36DD-6BF6D6E5557C}"/>
              </a:ext>
            </a:extLst>
          </p:cNvPr>
          <p:cNvSpPr txBox="1">
            <a:spLocks/>
          </p:cNvSpPr>
          <p:nvPr/>
        </p:nvSpPr>
        <p:spPr>
          <a:xfrm>
            <a:off x="6474235" y="3825901"/>
            <a:ext cx="5205701" cy="5205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NON CENTRO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2074B7"/>
              </a:solidFill>
              <a:effectLst/>
              <a:uLnTx/>
              <a:uFillTx/>
              <a:latin typeface="Frutiger LT 55 Roman" panose="02000503040000020004" pitchFamily="2" charset="0"/>
              <a:ea typeface="+mn-ea"/>
              <a:cs typeface="+mn-cs"/>
            </a:endParaRPr>
          </a:p>
        </p:txBody>
      </p:sp>
      <p:sp>
        <p:nvSpPr>
          <p:cNvPr id="6" name="Triangolo 5">
            <a:extLst>
              <a:ext uri="{FF2B5EF4-FFF2-40B4-BE49-F238E27FC236}">
                <a16:creationId xmlns:a16="http://schemas.microsoft.com/office/drawing/2014/main" id="{BEB36E37-5CB6-DD69-F827-2BD8335516F7}"/>
              </a:ext>
            </a:extLst>
          </p:cNvPr>
          <p:cNvSpPr/>
          <p:nvPr/>
        </p:nvSpPr>
        <p:spPr>
          <a:xfrm rot="10800000">
            <a:off x="8894205" y="2603652"/>
            <a:ext cx="365760" cy="3200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riangolo 6">
            <a:extLst>
              <a:ext uri="{FF2B5EF4-FFF2-40B4-BE49-F238E27FC236}">
                <a16:creationId xmlns:a16="http://schemas.microsoft.com/office/drawing/2014/main" id="{A3689D31-AD25-ABA3-2BB9-3436FD252431}"/>
              </a:ext>
            </a:extLst>
          </p:cNvPr>
          <p:cNvSpPr/>
          <p:nvPr/>
        </p:nvSpPr>
        <p:spPr>
          <a:xfrm rot="10800000">
            <a:off x="8894205" y="4426356"/>
            <a:ext cx="365760" cy="3200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Segnaposto contenuto 3">
            <a:extLst>
              <a:ext uri="{FF2B5EF4-FFF2-40B4-BE49-F238E27FC236}">
                <a16:creationId xmlns:a16="http://schemas.microsoft.com/office/drawing/2014/main" id="{D70B666D-0258-8ADA-B578-857CBF8FFA98}"/>
              </a:ext>
            </a:extLst>
          </p:cNvPr>
          <p:cNvSpPr txBox="1">
            <a:spLocks/>
          </p:cNvSpPr>
          <p:nvPr/>
        </p:nvSpPr>
        <p:spPr>
          <a:xfrm>
            <a:off x="6474235" y="2917597"/>
            <a:ext cx="5205701" cy="5205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7A92F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MA RETE</a:t>
            </a:r>
          </a:p>
        </p:txBody>
      </p:sp>
      <p:sp>
        <p:nvSpPr>
          <p:cNvPr id="9" name="Segnaposto contenuto 3">
            <a:extLst>
              <a:ext uri="{FF2B5EF4-FFF2-40B4-BE49-F238E27FC236}">
                <a16:creationId xmlns:a16="http://schemas.microsoft.com/office/drawing/2014/main" id="{1550CE04-1B42-BAB7-A883-CB3826942A64}"/>
              </a:ext>
            </a:extLst>
          </p:cNvPr>
          <p:cNvSpPr txBox="1">
            <a:spLocks/>
          </p:cNvSpPr>
          <p:nvPr/>
        </p:nvSpPr>
        <p:spPr>
          <a:xfrm>
            <a:off x="6474235" y="4740301"/>
            <a:ext cx="5205701" cy="5205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7A92F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MA CONNESSIONE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952A15F-29D7-6A79-2E2E-ED0202119637}"/>
              </a:ext>
            </a:extLst>
          </p:cNvPr>
          <p:cNvSpPr/>
          <p:nvPr/>
        </p:nvSpPr>
        <p:spPr>
          <a:xfrm>
            <a:off x="6096000" y="5654701"/>
            <a:ext cx="6266688" cy="928979"/>
          </a:xfrm>
          <a:prstGeom prst="rect">
            <a:avLst/>
          </a:prstGeom>
          <a:solidFill>
            <a:srgbClr val="E03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0A42A23-55F9-A612-D606-190C795531DA}"/>
              </a:ext>
            </a:extLst>
          </p:cNvPr>
          <p:cNvSpPr txBox="1"/>
          <p:nvPr/>
        </p:nvSpPr>
        <p:spPr>
          <a:xfrm>
            <a:off x="7071501" y="5703691"/>
            <a:ext cx="4376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Il Distretto deve </a:t>
            </a:r>
            <a:b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</a:b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“servire i servitori”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4FC80FEC-5480-2718-8B90-AC38457B4437}"/>
              </a:ext>
            </a:extLst>
          </p:cNvPr>
          <p:cNvCxnSpPr/>
          <p:nvPr/>
        </p:nvCxnSpPr>
        <p:spPr>
          <a:xfrm>
            <a:off x="6474235" y="3572256"/>
            <a:ext cx="52057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29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69F20658-3D80-BCA1-919B-1CE1FC318DAF}"/>
              </a:ext>
            </a:extLst>
          </p:cNvPr>
          <p:cNvSpPr txBox="1">
            <a:spLocks/>
          </p:cNvSpPr>
          <p:nvPr/>
        </p:nvSpPr>
        <p:spPr>
          <a:xfrm>
            <a:off x="0" y="1982789"/>
            <a:ext cx="12192000" cy="175432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Frutiger LT Std 55 Roman" panose="020B0602020204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j-ea"/>
                <a:cs typeface="+mj-cs"/>
              </a:rPr>
              <a:t>Un Rotary che </a:t>
            </a: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F7A92F"/>
                </a:solidFill>
                <a:effectLst/>
                <a:uLnTx/>
                <a:uFillTx/>
                <a:latin typeface="Frutiger LT 55 Roman" panose="02000503040000020004" pitchFamily="2" charset="0"/>
                <a:ea typeface="+mj-ea"/>
                <a:cs typeface="+mj-cs"/>
              </a:rPr>
              <a:t>sogna</a:t>
            </a: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j-ea"/>
                <a:cs typeface="+mj-cs"/>
              </a:rPr>
              <a:t> </a:t>
            </a:r>
            <a:b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j-ea"/>
                <a:cs typeface="+mj-cs"/>
              </a:rPr>
            </a:b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j-ea"/>
                <a:cs typeface="+mj-cs"/>
              </a:rPr>
              <a:t>ancora in grande </a:t>
            </a:r>
          </a:p>
        </p:txBody>
      </p:sp>
      <p:sp>
        <p:nvSpPr>
          <p:cNvPr id="7" name="Segnaposto contenuto 3">
            <a:extLst>
              <a:ext uri="{FF2B5EF4-FFF2-40B4-BE49-F238E27FC236}">
                <a16:creationId xmlns:a16="http://schemas.microsoft.com/office/drawing/2014/main" id="{FBC27416-3E90-5BE6-520F-40A6F92469A0}"/>
              </a:ext>
            </a:extLst>
          </p:cNvPr>
          <p:cNvSpPr txBox="1">
            <a:spLocks/>
          </p:cNvSpPr>
          <p:nvPr/>
        </p:nvSpPr>
        <p:spPr>
          <a:xfrm>
            <a:off x="0" y="4121725"/>
            <a:ext cx="12192000" cy="188256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Siamo ancora capaci di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pensare il mondo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, </a:t>
            </a:r>
            <a:b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</a:b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non solo il nostro calendario?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Di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alzare lo sguardo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, non solo i bilanci? </a:t>
            </a:r>
          </a:p>
        </p:txBody>
      </p:sp>
    </p:spTree>
    <p:extLst>
      <p:ext uri="{BB962C8B-B14F-4D97-AF65-F5344CB8AC3E}">
        <p14:creationId xmlns:p14="http://schemas.microsoft.com/office/powerpoint/2010/main" val="891050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26187-D427-B152-7871-59A2CD222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789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4B6D3F9-B88D-D7E7-C325-FBFC58D4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8000"/>
              <a:t>Stefano Artese</a:t>
            </a: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27E9DB93-A931-7857-3303-BA6A2C1E7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6600" y="2373311"/>
            <a:ext cx="5918200" cy="2111375"/>
          </a:xfrm>
        </p:spPr>
        <p:txBody>
          <a:bodyPr>
            <a:normAutofit/>
          </a:bodyPr>
          <a:lstStyle/>
          <a:p>
            <a:pPr algn="ctr"/>
            <a:r>
              <a:rPr lang="it-IT" sz="4800" i="0" u="none" strike="noStrike" baseline="0">
                <a:latin typeface="FrutigerLTStd-Roman" panose="020B0602020204020204" pitchFamily="34" charset="0"/>
              </a:rPr>
              <a:t>MESSAGGIO DEL PRESIDENTE INTERNAZIONALE</a:t>
            </a:r>
            <a:endParaRPr lang="it-IT" sz="4800"/>
          </a:p>
        </p:txBody>
      </p:sp>
    </p:spTree>
    <p:extLst>
      <p:ext uri="{BB962C8B-B14F-4D97-AF65-F5344CB8AC3E}">
        <p14:creationId xmlns:p14="http://schemas.microsoft.com/office/powerpoint/2010/main" val="434287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PI per Presentazione Stefano">
            <a:hlinkClick r:id="" action="ppaction://media"/>
            <a:extLst>
              <a:ext uri="{FF2B5EF4-FFF2-40B4-BE49-F238E27FC236}">
                <a16:creationId xmlns:a16="http://schemas.microsoft.com/office/drawing/2014/main" id="{6D34B496-E29F-DCE7-1466-7D53F0033A04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588"/>
          </a:xfrm>
        </p:spPr>
      </p:pic>
    </p:spTree>
    <p:extLst>
      <p:ext uri="{BB962C8B-B14F-4D97-AF65-F5344CB8AC3E}">
        <p14:creationId xmlns:p14="http://schemas.microsoft.com/office/powerpoint/2010/main" val="57044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751D0E2-CCC8-6EC5-8AD1-CDE9A553A2AE}"/>
              </a:ext>
            </a:extLst>
          </p:cNvPr>
          <p:cNvSpPr txBox="1"/>
          <p:nvPr/>
        </p:nvSpPr>
        <p:spPr>
          <a:xfrm>
            <a:off x="459090" y="1229870"/>
            <a:ext cx="8847748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La squadra di volontari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più qualificati del pianeta!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Std 55 Roman" panose="020B0602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Focus su EFFETTIVO, 3 pillar</a:t>
            </a:r>
          </a:p>
          <a:p>
            <a:pPr marL="833437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	Innovazione</a:t>
            </a:r>
          </a:p>
          <a:p>
            <a:pPr marL="833437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	Continuità</a:t>
            </a:r>
          </a:p>
          <a:p>
            <a:pPr marL="833437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	Partnership</a:t>
            </a:r>
          </a:p>
        </p:txBody>
      </p:sp>
    </p:spTree>
    <p:extLst>
      <p:ext uri="{BB962C8B-B14F-4D97-AF65-F5344CB8AC3E}">
        <p14:creationId xmlns:p14="http://schemas.microsoft.com/office/powerpoint/2010/main" val="3989077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BDFD694-533E-0434-9C10-DF280D671AB0}"/>
              </a:ext>
            </a:extLst>
          </p:cNvPr>
          <p:cNvSpPr txBox="1"/>
          <p:nvPr/>
        </p:nvSpPr>
        <p:spPr>
          <a:xfrm>
            <a:off x="359361" y="2305615"/>
            <a:ext cx="83462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1. INNOVAZIONE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Std 55 Roman" panose="020B0602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L’innovazione è il modo in cui ci adattiamo al mondo in evoluzione.</a:t>
            </a:r>
          </a:p>
        </p:txBody>
      </p:sp>
    </p:spTree>
    <p:extLst>
      <p:ext uri="{BB962C8B-B14F-4D97-AF65-F5344CB8AC3E}">
        <p14:creationId xmlns:p14="http://schemas.microsoft.com/office/powerpoint/2010/main" val="2096936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AA45A-E841-80B5-6A36-6D3C8CAEF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069AF4-8888-6B1C-0972-41807EF2E1A4}"/>
              </a:ext>
            </a:extLst>
          </p:cNvPr>
          <p:cNvSpPr txBox="1"/>
          <p:nvPr/>
        </p:nvSpPr>
        <p:spPr>
          <a:xfrm>
            <a:off x="472098" y="1315263"/>
            <a:ext cx="81708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2. CONTINUITÀ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Std 55 Roman" panose="020B0602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Leadership coerente e unita.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Std 55 Roman" panose="020B0602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Programmi e strategie devono avere continuità.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Std 55 Roman" panose="020B0602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Sguardo oltre l’anno.</a:t>
            </a:r>
          </a:p>
        </p:txBody>
      </p:sp>
    </p:spTree>
    <p:extLst>
      <p:ext uri="{BB962C8B-B14F-4D97-AF65-F5344CB8AC3E}">
        <p14:creationId xmlns:p14="http://schemas.microsoft.com/office/powerpoint/2010/main" val="46608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A2237-E173-E555-BC1D-C0F72461E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834857A-41C5-0CEC-4E89-E24C5CCE2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8000"/>
              <a:t>Stefano Artese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77593D8-05B5-EC3E-B394-9872938E4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6600" y="2373311"/>
            <a:ext cx="5686552" cy="2111375"/>
          </a:xfrm>
        </p:spPr>
        <p:txBody>
          <a:bodyPr>
            <a:normAutofit/>
          </a:bodyPr>
          <a:lstStyle/>
          <a:p>
            <a:pPr algn="ctr"/>
            <a:r>
              <a:rPr lang="it-IT" sz="5400" b="1" dirty="0"/>
              <a:t>OGGI E’ IL NOSTRO TEMPO</a:t>
            </a:r>
          </a:p>
        </p:txBody>
      </p:sp>
    </p:spTree>
    <p:extLst>
      <p:ext uri="{BB962C8B-B14F-4D97-AF65-F5344CB8AC3E}">
        <p14:creationId xmlns:p14="http://schemas.microsoft.com/office/powerpoint/2010/main" val="1943765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24FE3-0504-0D43-510F-506CB1C9F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0B04D54-8FB1-7C34-7F80-632BAB7E8C1D}"/>
              </a:ext>
            </a:extLst>
          </p:cNvPr>
          <p:cNvSpPr txBox="1"/>
          <p:nvPr/>
        </p:nvSpPr>
        <p:spPr>
          <a:xfrm>
            <a:off x="359365" y="2322578"/>
            <a:ext cx="773245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3. PARTNERSHIP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Std 55 Roman" panose="020B0602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Partnership e collaborazioni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Std 55 Roman" panose="020B0602020204020204" pitchFamily="34" charset="0"/>
                <a:ea typeface="+mn-ea"/>
                <a:cs typeface="+mn-cs"/>
              </a:rPr>
              <a:t>con altre associazioni e organizzazioni.</a:t>
            </a:r>
          </a:p>
        </p:txBody>
      </p:sp>
    </p:spTree>
    <p:extLst>
      <p:ext uri="{BB962C8B-B14F-4D97-AF65-F5344CB8AC3E}">
        <p14:creationId xmlns:p14="http://schemas.microsoft.com/office/powerpoint/2010/main" val="1888623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C715B-F72A-0252-CDDC-1982DF7A7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223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Discorso Stefano">
            <a:hlinkClick r:id="" action="ppaction://media"/>
            <a:extLst>
              <a:ext uri="{FF2B5EF4-FFF2-40B4-BE49-F238E27FC236}">
                <a16:creationId xmlns:a16="http://schemas.microsoft.com/office/drawing/2014/main" id="{3E9CEAD8-7EFC-D31C-1B56-80217EBD68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1566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3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864295-080B-24D7-6C6E-C3CAE961C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9" y="3088949"/>
            <a:ext cx="5660316" cy="1718468"/>
          </a:xfrm>
        </p:spPr>
        <p:txBody>
          <a:bodyPr/>
          <a:lstStyle/>
          <a:p>
            <a:r>
              <a:rPr lang="it-IT" dirty="0">
                <a:effectLst/>
                <a:latin typeface="Frutiger LT 55 Roman" panose="02000503040000020004" pitchFamily="2" charset="0"/>
              </a:rPr>
              <a:t>Rotary come </a:t>
            </a:r>
            <a:r>
              <a:rPr lang="it-IT" dirty="0">
                <a:solidFill>
                  <a:srgbClr val="E03B7F"/>
                </a:solidFill>
                <a:effectLst/>
                <a:latin typeface="Frutiger LT 55 Roman" panose="02000503040000020004" pitchFamily="2" charset="0"/>
              </a:rPr>
              <a:t>luogo di senso</a:t>
            </a:r>
            <a:r>
              <a:rPr lang="it-IT" dirty="0">
                <a:effectLst/>
                <a:latin typeface="Frutiger LT 55 Roman" panose="02000503040000020004" pitchFamily="2" charset="0"/>
              </a:rPr>
              <a:t>, non solo di appartenenza</a:t>
            </a:r>
            <a:endParaRPr lang="it-IT" dirty="0">
              <a:latin typeface="Frutiger LT 55 Roman" panose="02000503040000020004" pitchFamily="2" charset="0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5217682-2E5C-060D-21D8-988806688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882" y="2892495"/>
            <a:ext cx="5886479" cy="2111375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it-IT" sz="3200" dirty="0">
                <a:effectLst/>
                <a:latin typeface="Frutiger LT 55 Roman" panose="02000503040000020004" pitchFamily="2" charset="0"/>
              </a:rPr>
              <a:t>Non siamo un contenitore, ma una direzione. </a:t>
            </a:r>
          </a:p>
          <a:p>
            <a:pPr algn="l">
              <a:lnSpc>
                <a:spcPct val="120000"/>
              </a:lnSpc>
            </a:pPr>
            <a:r>
              <a:rPr lang="it-IT" sz="3200" dirty="0">
                <a:effectLst/>
                <a:latin typeface="Frutiger LT 55 Roman" panose="02000503040000020004" pitchFamily="2" charset="0"/>
              </a:rPr>
              <a:t>Non bastano le riunioni: </a:t>
            </a:r>
            <a:br>
              <a:rPr lang="it-IT" sz="3200" dirty="0">
                <a:effectLst/>
                <a:latin typeface="Frutiger LT 55 Roman" panose="02000503040000020004" pitchFamily="2" charset="0"/>
              </a:rPr>
            </a:br>
            <a:r>
              <a:rPr lang="it-IT" sz="3200" b="1" dirty="0">
                <a:solidFill>
                  <a:srgbClr val="F7A92F"/>
                </a:solidFill>
                <a:effectLst/>
                <a:latin typeface="Frutiger LT 55 Roman" panose="02000503040000020004" pitchFamily="2" charset="0"/>
              </a:rPr>
              <a:t>serve una visione</a:t>
            </a:r>
            <a:r>
              <a:rPr lang="it-IT" sz="3200" dirty="0">
                <a:effectLst/>
                <a:latin typeface="Frutiger LT 55 Roman" panose="02000503040000020004" pitchFamily="2" charset="0"/>
              </a:rPr>
              <a:t>.</a:t>
            </a:r>
            <a:endParaRPr lang="it-IT" sz="3200" dirty="0">
              <a:latin typeface="Frutiger LT 55 Roman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93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3B1F5271-5F21-BF46-AA2C-5C26EF1AE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9" y="3088949"/>
            <a:ext cx="5660316" cy="1718468"/>
          </a:xfrm>
        </p:spPr>
        <p:txBody>
          <a:bodyPr/>
          <a:lstStyle/>
          <a:p>
            <a:r>
              <a:rPr lang="it-IT" dirty="0">
                <a:effectLst/>
                <a:latin typeface="Helvetica" pitchFamily="2" charset="0"/>
              </a:rPr>
              <a:t>Il coraggio di cambiare passo senza perdere l’</a:t>
            </a:r>
            <a:r>
              <a:rPr lang="it-IT" dirty="0">
                <a:solidFill>
                  <a:srgbClr val="F7A92F"/>
                </a:solidFill>
                <a:effectLst/>
                <a:latin typeface="Helvetica" pitchFamily="2" charset="0"/>
              </a:rPr>
              <a:t>identità</a:t>
            </a:r>
          </a:p>
        </p:txBody>
      </p:sp>
      <p:sp>
        <p:nvSpPr>
          <p:cNvPr id="6" name="Segnaposto contenuto 3">
            <a:extLst>
              <a:ext uri="{FF2B5EF4-FFF2-40B4-BE49-F238E27FC236}">
                <a16:creationId xmlns:a16="http://schemas.microsoft.com/office/drawing/2014/main" id="{F9761274-A88E-5519-BE06-DF45CC5CF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9851" y="2612796"/>
            <a:ext cx="5886479" cy="211137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it-IT" sz="3200" dirty="0">
                <a:effectLst/>
                <a:latin typeface="Frutiger LT 55 Roman" panose="02000503040000020004" pitchFamily="2" charset="0"/>
              </a:rPr>
              <a:t>Modernizzare i linguaggi, </a:t>
            </a:r>
            <a:br>
              <a:rPr lang="it-IT" sz="3200" dirty="0">
                <a:effectLst/>
                <a:latin typeface="Frutiger LT 55 Roman" panose="02000503040000020004" pitchFamily="2" charset="0"/>
              </a:rPr>
            </a:br>
            <a:r>
              <a:rPr lang="it-IT" sz="3200" dirty="0">
                <a:effectLst/>
                <a:latin typeface="Frutiger LT 55 Roman" panose="02000503040000020004" pitchFamily="2" charset="0"/>
              </a:rPr>
              <a:t>i format, le relazioni.</a:t>
            </a:r>
          </a:p>
          <a:p>
            <a:pPr algn="l">
              <a:lnSpc>
                <a:spcPct val="100000"/>
              </a:lnSpc>
            </a:pPr>
            <a:r>
              <a:rPr lang="it-IT" sz="3200" b="1" dirty="0">
                <a:solidFill>
                  <a:srgbClr val="2074B7"/>
                </a:solidFill>
                <a:effectLst/>
                <a:latin typeface="Frutiger LT 55 Roman" panose="02000503040000020004" pitchFamily="2" charset="0"/>
              </a:rPr>
              <a:t>Rimanere fedeli ai valori, </a:t>
            </a:r>
            <a:br>
              <a:rPr lang="it-IT" sz="3200" b="1" dirty="0">
                <a:solidFill>
                  <a:srgbClr val="2074B7"/>
                </a:solidFill>
                <a:effectLst/>
                <a:latin typeface="Frutiger LT 55 Roman" panose="02000503040000020004" pitchFamily="2" charset="0"/>
              </a:rPr>
            </a:br>
            <a:r>
              <a:rPr lang="it-IT" sz="3200" b="1" dirty="0">
                <a:solidFill>
                  <a:srgbClr val="2074B7"/>
                </a:solidFill>
                <a:effectLst/>
                <a:latin typeface="Frutiger LT 55 Roman" panose="02000503040000020004" pitchFamily="2" charset="0"/>
              </a:rPr>
              <a:t>ma non alle abitudini.</a:t>
            </a:r>
          </a:p>
        </p:txBody>
      </p:sp>
    </p:spTree>
    <p:extLst>
      <p:ext uri="{BB962C8B-B14F-4D97-AF65-F5344CB8AC3E}">
        <p14:creationId xmlns:p14="http://schemas.microsoft.com/office/powerpoint/2010/main" val="719264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8C7845-DB6E-D42E-48E0-4C5501D7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05" y="3025925"/>
            <a:ext cx="5445461" cy="1173232"/>
          </a:xfrm>
        </p:spPr>
        <p:txBody>
          <a:bodyPr/>
          <a:lstStyle/>
          <a:p>
            <a:r>
              <a:rPr lang="it-IT" dirty="0">
                <a:effectLst/>
                <a:latin typeface="Frutiger LT 55 Roman" panose="02000503040000020004" pitchFamily="2" charset="0"/>
              </a:rPr>
              <a:t>Club come </a:t>
            </a:r>
            <a:r>
              <a:rPr lang="it-IT" dirty="0">
                <a:solidFill>
                  <a:srgbClr val="2074B7"/>
                </a:solidFill>
                <a:effectLst/>
                <a:latin typeface="Frutiger LT 55 Roman" panose="02000503040000020004" pitchFamily="2" charset="0"/>
              </a:rPr>
              <a:t>laboratori</a:t>
            </a:r>
            <a:r>
              <a:rPr lang="it-IT" dirty="0">
                <a:effectLst/>
                <a:latin typeface="Frutiger LT 55 Roman" panose="02000503040000020004" pitchFamily="2" charset="0"/>
              </a:rPr>
              <a:t> </a:t>
            </a:r>
            <a:br>
              <a:rPr lang="it-IT" dirty="0">
                <a:effectLst/>
                <a:latin typeface="Frutiger LT 55 Roman" panose="02000503040000020004" pitchFamily="2" charset="0"/>
              </a:rPr>
            </a:br>
            <a:r>
              <a:rPr lang="it-IT" dirty="0">
                <a:effectLst/>
                <a:latin typeface="Frutiger LT 55 Roman" panose="02000503040000020004" pitchFamily="2" charset="0"/>
              </a:rPr>
              <a:t>di comunità e di cultura</a:t>
            </a:r>
            <a:endParaRPr lang="it-IT" dirty="0">
              <a:latin typeface="Frutiger LT 55 Roman" panose="02000503040000020004" pitchFamily="2" charset="0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63363C7-25AD-AD39-F17A-84B6A6DD1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4235" y="1966621"/>
            <a:ext cx="5205701" cy="520548"/>
          </a:xfrm>
        </p:spPr>
        <p:txBody>
          <a:bodyPr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3200" dirty="0">
                <a:effectLst/>
                <a:latin typeface="Frutiger LT 55 Roman" panose="02000503040000020004" pitchFamily="2" charset="0"/>
              </a:rPr>
              <a:t>NON SOLO SERVICE</a:t>
            </a:r>
            <a:endParaRPr lang="it-IT" sz="3200" b="1" dirty="0">
              <a:solidFill>
                <a:srgbClr val="2074B7"/>
              </a:solidFill>
              <a:effectLst/>
              <a:latin typeface="Frutiger LT 55 Roman" panose="02000503040000020004" pitchFamily="2" charset="0"/>
            </a:endParaRPr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CF991A80-3459-2D64-36DD-6BF6D6E5557C}"/>
              </a:ext>
            </a:extLst>
          </p:cNvPr>
          <p:cNvSpPr txBox="1">
            <a:spLocks/>
          </p:cNvSpPr>
          <p:nvPr/>
        </p:nvSpPr>
        <p:spPr>
          <a:xfrm>
            <a:off x="6474235" y="3825901"/>
            <a:ext cx="5205701" cy="5205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NON SOLO NUMERI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2074B7"/>
              </a:solidFill>
              <a:effectLst/>
              <a:uLnTx/>
              <a:uFillTx/>
              <a:latin typeface="Frutiger LT 55 Roman" panose="02000503040000020004" pitchFamily="2" charset="0"/>
              <a:ea typeface="+mn-ea"/>
              <a:cs typeface="+mn-cs"/>
            </a:endParaRPr>
          </a:p>
        </p:txBody>
      </p:sp>
      <p:sp>
        <p:nvSpPr>
          <p:cNvPr id="6" name="Triangolo 5">
            <a:extLst>
              <a:ext uri="{FF2B5EF4-FFF2-40B4-BE49-F238E27FC236}">
                <a16:creationId xmlns:a16="http://schemas.microsoft.com/office/drawing/2014/main" id="{BEB36E37-5CB6-DD69-F827-2BD8335516F7}"/>
              </a:ext>
            </a:extLst>
          </p:cNvPr>
          <p:cNvSpPr/>
          <p:nvPr/>
        </p:nvSpPr>
        <p:spPr>
          <a:xfrm rot="10800000">
            <a:off x="8894205" y="2603652"/>
            <a:ext cx="365760" cy="3200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riangolo 6">
            <a:extLst>
              <a:ext uri="{FF2B5EF4-FFF2-40B4-BE49-F238E27FC236}">
                <a16:creationId xmlns:a16="http://schemas.microsoft.com/office/drawing/2014/main" id="{A3689D31-AD25-ABA3-2BB9-3436FD252431}"/>
              </a:ext>
            </a:extLst>
          </p:cNvPr>
          <p:cNvSpPr/>
          <p:nvPr/>
        </p:nvSpPr>
        <p:spPr>
          <a:xfrm rot="10800000">
            <a:off x="8894205" y="4426356"/>
            <a:ext cx="365760" cy="3200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Segnaposto contenuto 3">
            <a:extLst>
              <a:ext uri="{FF2B5EF4-FFF2-40B4-BE49-F238E27FC236}">
                <a16:creationId xmlns:a16="http://schemas.microsoft.com/office/drawing/2014/main" id="{D70B666D-0258-8ADA-B578-857CBF8FFA98}"/>
              </a:ext>
            </a:extLst>
          </p:cNvPr>
          <p:cNvSpPr txBox="1">
            <a:spLocks/>
          </p:cNvSpPr>
          <p:nvPr/>
        </p:nvSpPr>
        <p:spPr>
          <a:xfrm>
            <a:off x="6474235" y="2917597"/>
            <a:ext cx="5205701" cy="5205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7A92F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MA IMPATTO</a:t>
            </a:r>
          </a:p>
        </p:txBody>
      </p:sp>
      <p:sp>
        <p:nvSpPr>
          <p:cNvPr id="9" name="Segnaposto contenuto 3">
            <a:extLst>
              <a:ext uri="{FF2B5EF4-FFF2-40B4-BE49-F238E27FC236}">
                <a16:creationId xmlns:a16="http://schemas.microsoft.com/office/drawing/2014/main" id="{1550CE04-1B42-BAB7-A883-CB3826942A64}"/>
              </a:ext>
            </a:extLst>
          </p:cNvPr>
          <p:cNvSpPr txBox="1">
            <a:spLocks/>
          </p:cNvSpPr>
          <p:nvPr/>
        </p:nvSpPr>
        <p:spPr>
          <a:xfrm>
            <a:off x="6474235" y="4740301"/>
            <a:ext cx="5205701" cy="5205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7A92F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MA NARRAZIONI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952A15F-29D7-6A79-2E2E-ED0202119637}"/>
              </a:ext>
            </a:extLst>
          </p:cNvPr>
          <p:cNvSpPr/>
          <p:nvPr/>
        </p:nvSpPr>
        <p:spPr>
          <a:xfrm>
            <a:off x="6096000" y="5654701"/>
            <a:ext cx="6266688" cy="928979"/>
          </a:xfrm>
          <a:prstGeom prst="rect">
            <a:avLst/>
          </a:prstGeom>
          <a:solidFill>
            <a:srgbClr val="E03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0A42A23-55F9-A612-D606-190C795531DA}"/>
              </a:ext>
            </a:extLst>
          </p:cNvPr>
          <p:cNvSpPr txBox="1"/>
          <p:nvPr/>
        </p:nvSpPr>
        <p:spPr>
          <a:xfrm>
            <a:off x="7071501" y="5703691"/>
            <a:ext cx="4376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Ogni Club è una voce</a:t>
            </a:r>
            <a:b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</a:b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nel coro del Distretto.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4FC80FEC-5480-2718-8B90-AC38457B4437}"/>
              </a:ext>
            </a:extLst>
          </p:cNvPr>
          <p:cNvCxnSpPr/>
          <p:nvPr/>
        </p:nvCxnSpPr>
        <p:spPr>
          <a:xfrm>
            <a:off x="6474235" y="3572256"/>
            <a:ext cx="52057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276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69F20658-3D80-BCA1-919B-1CE1FC318DAF}"/>
              </a:ext>
            </a:extLst>
          </p:cNvPr>
          <p:cNvSpPr txBox="1">
            <a:spLocks/>
          </p:cNvSpPr>
          <p:nvPr/>
        </p:nvSpPr>
        <p:spPr>
          <a:xfrm>
            <a:off x="543260" y="1862576"/>
            <a:ext cx="6101379" cy="424731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Frutiger LT Std 55 Roman" panose="020B06020202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j-ea"/>
                <a:cs typeface="+mj-cs"/>
              </a:rPr>
              <a:t>Presidenze come </a:t>
            </a: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F7A92F"/>
                </a:solidFill>
                <a:effectLst/>
                <a:uLnTx/>
                <a:uFillTx/>
                <a:latin typeface="Frutiger LT 55 Roman" panose="02000503040000020004" pitchFamily="2" charset="0"/>
                <a:ea typeface="+mj-ea"/>
                <a:cs typeface="+mj-cs"/>
              </a:rPr>
              <a:t>leadership di cura</a:t>
            </a: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j-ea"/>
                <a:cs typeface="+mj-cs"/>
              </a:rPr>
              <a:t>, non solo di comando</a:t>
            </a:r>
          </a:p>
        </p:txBody>
      </p:sp>
      <p:sp>
        <p:nvSpPr>
          <p:cNvPr id="7" name="Segnaposto contenuto 3">
            <a:extLst>
              <a:ext uri="{FF2B5EF4-FFF2-40B4-BE49-F238E27FC236}">
                <a16:creationId xmlns:a16="http://schemas.microsoft.com/office/drawing/2014/main" id="{FBC27416-3E90-5BE6-520F-40A6F92469A0}"/>
              </a:ext>
            </a:extLst>
          </p:cNvPr>
          <p:cNvSpPr txBox="1">
            <a:spLocks/>
          </p:cNvSpPr>
          <p:nvPr/>
        </p:nvSpPr>
        <p:spPr>
          <a:xfrm>
            <a:off x="7503460" y="2226895"/>
            <a:ext cx="4145280" cy="5205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ASCOLTO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55 Roman" panose="02000503040000020004" pitchFamily="2" charset="0"/>
              <a:ea typeface="+mn-ea"/>
              <a:cs typeface="+mn-cs"/>
            </a:endParaRPr>
          </a:p>
        </p:txBody>
      </p:sp>
      <p:sp>
        <p:nvSpPr>
          <p:cNvPr id="8" name="Triangolo 7">
            <a:extLst>
              <a:ext uri="{FF2B5EF4-FFF2-40B4-BE49-F238E27FC236}">
                <a16:creationId xmlns:a16="http://schemas.microsoft.com/office/drawing/2014/main" id="{BA724BE3-5C7A-41EA-22F7-431790EF8F51}"/>
              </a:ext>
            </a:extLst>
          </p:cNvPr>
          <p:cNvSpPr/>
          <p:nvPr/>
        </p:nvSpPr>
        <p:spPr>
          <a:xfrm rot="5400000">
            <a:off x="7028829" y="2327149"/>
            <a:ext cx="365760" cy="3200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egnaposto contenuto 3">
            <a:extLst>
              <a:ext uri="{FF2B5EF4-FFF2-40B4-BE49-F238E27FC236}">
                <a16:creationId xmlns:a16="http://schemas.microsoft.com/office/drawing/2014/main" id="{9C5CE5F4-F7B5-CD29-892A-E24D2B4B2156}"/>
              </a:ext>
            </a:extLst>
          </p:cNvPr>
          <p:cNvSpPr txBox="1">
            <a:spLocks/>
          </p:cNvSpPr>
          <p:nvPr/>
        </p:nvSpPr>
        <p:spPr>
          <a:xfrm>
            <a:off x="7503460" y="2994991"/>
            <a:ext cx="4145280" cy="5205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ATTENZIONE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55 Roman" panose="02000503040000020004" pitchFamily="2" charset="0"/>
              <a:ea typeface="+mn-ea"/>
              <a:cs typeface="+mn-cs"/>
            </a:endParaRPr>
          </a:p>
        </p:txBody>
      </p:sp>
      <p:sp>
        <p:nvSpPr>
          <p:cNvPr id="10" name="Triangolo 9">
            <a:extLst>
              <a:ext uri="{FF2B5EF4-FFF2-40B4-BE49-F238E27FC236}">
                <a16:creationId xmlns:a16="http://schemas.microsoft.com/office/drawing/2014/main" id="{F5A96697-429F-638A-9DA2-D91FFF6B1773}"/>
              </a:ext>
            </a:extLst>
          </p:cNvPr>
          <p:cNvSpPr/>
          <p:nvPr/>
        </p:nvSpPr>
        <p:spPr>
          <a:xfrm rot="5400000">
            <a:off x="7028829" y="3095245"/>
            <a:ext cx="365760" cy="3200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Segnaposto contenuto 3">
            <a:extLst>
              <a:ext uri="{FF2B5EF4-FFF2-40B4-BE49-F238E27FC236}">
                <a16:creationId xmlns:a16="http://schemas.microsoft.com/office/drawing/2014/main" id="{2B1BF8AB-3F14-A316-D7BB-21290CDC41DF}"/>
              </a:ext>
            </a:extLst>
          </p:cNvPr>
          <p:cNvSpPr txBox="1">
            <a:spLocks/>
          </p:cNvSpPr>
          <p:nvPr/>
        </p:nvSpPr>
        <p:spPr>
          <a:xfrm>
            <a:off x="7503460" y="3702127"/>
            <a:ext cx="4145280" cy="5205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CAPACITÀ DI GENERARE FUTURO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55 Roman" panose="02000503040000020004" pitchFamily="2" charset="0"/>
              <a:ea typeface="+mn-ea"/>
              <a:cs typeface="+mn-cs"/>
            </a:endParaRPr>
          </a:p>
        </p:txBody>
      </p:sp>
      <p:sp>
        <p:nvSpPr>
          <p:cNvPr id="12" name="Triangolo 11">
            <a:extLst>
              <a:ext uri="{FF2B5EF4-FFF2-40B4-BE49-F238E27FC236}">
                <a16:creationId xmlns:a16="http://schemas.microsoft.com/office/drawing/2014/main" id="{4B148353-0C34-303F-F880-66CF80CD4A24}"/>
              </a:ext>
            </a:extLst>
          </p:cNvPr>
          <p:cNvSpPr/>
          <p:nvPr/>
        </p:nvSpPr>
        <p:spPr>
          <a:xfrm rot="5400000">
            <a:off x="7028829" y="3802381"/>
            <a:ext cx="365760" cy="3200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6E75843-7907-3200-4420-2B581FC67544}"/>
              </a:ext>
            </a:extLst>
          </p:cNvPr>
          <p:cNvSpPr/>
          <p:nvPr/>
        </p:nvSpPr>
        <p:spPr>
          <a:xfrm>
            <a:off x="6498336" y="5015129"/>
            <a:ext cx="6266688" cy="928979"/>
          </a:xfrm>
          <a:prstGeom prst="rect">
            <a:avLst/>
          </a:prstGeom>
          <a:solidFill>
            <a:srgbClr val="E03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76B0C9-F76A-6E99-DFCE-980F730747CE}"/>
              </a:ext>
            </a:extLst>
          </p:cNvPr>
          <p:cNvSpPr txBox="1"/>
          <p:nvPr/>
        </p:nvSpPr>
        <p:spPr>
          <a:xfrm>
            <a:off x="7211709" y="5183206"/>
            <a:ext cx="4376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Questa è la nuova autorità.</a:t>
            </a:r>
          </a:p>
        </p:txBody>
      </p:sp>
    </p:spTree>
    <p:extLst>
      <p:ext uri="{BB962C8B-B14F-4D97-AF65-F5344CB8AC3E}">
        <p14:creationId xmlns:p14="http://schemas.microsoft.com/office/powerpoint/2010/main" val="958672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449AF6E3-3BA1-E7FD-777E-D740328CE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31" y="1710532"/>
            <a:ext cx="5660316" cy="1718468"/>
          </a:xfrm>
        </p:spPr>
        <p:txBody>
          <a:bodyPr/>
          <a:lstStyle/>
          <a:p>
            <a:pPr algn="r"/>
            <a:r>
              <a:rPr lang="it-IT" dirty="0">
                <a:effectLst/>
                <a:latin typeface="Helvetica" pitchFamily="2" charset="0"/>
              </a:rPr>
              <a:t>Rotary </a:t>
            </a:r>
            <a:r>
              <a:rPr lang="it-IT" dirty="0">
                <a:solidFill>
                  <a:srgbClr val="18B6C3"/>
                </a:solidFill>
                <a:effectLst/>
                <a:latin typeface="Helvetica" pitchFamily="2" charset="0"/>
              </a:rPr>
              <a:t>giovane</a:t>
            </a:r>
          </a:p>
        </p:txBody>
      </p:sp>
      <p:sp>
        <p:nvSpPr>
          <p:cNvPr id="6" name="Segnaposto contenuto 3">
            <a:extLst>
              <a:ext uri="{FF2B5EF4-FFF2-40B4-BE49-F238E27FC236}">
                <a16:creationId xmlns:a16="http://schemas.microsoft.com/office/drawing/2014/main" id="{1572E6E5-9C2A-5C5F-9B36-74F27258E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994445"/>
            <a:ext cx="4986528" cy="2446884"/>
          </a:xfrm>
        </p:spPr>
        <p:txBody>
          <a:bodyPr>
            <a:noAutofit/>
          </a:bodyPr>
          <a:lstStyle/>
          <a:p>
            <a:r>
              <a:rPr lang="it-IT" sz="3200" dirty="0">
                <a:latin typeface="Frutiger LT 55 Roman" panose="02000503040000020004" pitchFamily="2" charset="0"/>
              </a:rPr>
              <a:t>Offrire spazi reali </a:t>
            </a:r>
            <a:br>
              <a:rPr lang="it-IT" sz="3200" dirty="0">
                <a:latin typeface="Frutiger LT 55 Roman" panose="02000503040000020004" pitchFamily="2" charset="0"/>
              </a:rPr>
            </a:br>
            <a:r>
              <a:rPr lang="it-IT" sz="3200" dirty="0">
                <a:latin typeface="Frutiger LT 55 Roman" panose="02000503040000020004" pitchFamily="2" charset="0"/>
              </a:rPr>
              <a:t>di azione </a:t>
            </a:r>
            <a:br>
              <a:rPr lang="it-IT" sz="3200" dirty="0">
                <a:latin typeface="Frutiger LT 55 Roman" panose="02000503040000020004" pitchFamily="2" charset="0"/>
              </a:rPr>
            </a:br>
            <a:r>
              <a:rPr lang="it-IT" sz="3200" dirty="0">
                <a:latin typeface="Frutiger LT 55 Roman" panose="02000503040000020004" pitchFamily="2" charset="0"/>
              </a:rPr>
              <a:t>a Rotaract e </a:t>
            </a:r>
            <a:r>
              <a:rPr lang="it-IT" sz="3200" dirty="0" err="1">
                <a:latin typeface="Frutiger LT 55 Roman" panose="02000503040000020004" pitchFamily="2" charset="0"/>
              </a:rPr>
              <a:t>Interact</a:t>
            </a:r>
            <a:r>
              <a:rPr lang="it-IT" sz="3200" dirty="0">
                <a:latin typeface="Frutiger LT 55 Roman" panose="02000503040000020004" pitchFamily="2" charset="0"/>
              </a:rPr>
              <a:t>. </a:t>
            </a:r>
            <a:endParaRPr lang="it-IT" sz="3200" dirty="0">
              <a:effectLst/>
              <a:latin typeface="Frutiger LT 55 Roman" panose="02000503040000020004" pitchFamily="2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64D396D0-C19B-6C48-C07E-5DD8A2FAF857}"/>
              </a:ext>
            </a:extLst>
          </p:cNvPr>
          <p:cNvSpPr txBox="1">
            <a:spLocks/>
          </p:cNvSpPr>
          <p:nvPr/>
        </p:nvSpPr>
        <p:spPr>
          <a:xfrm>
            <a:off x="6291147" y="1710532"/>
            <a:ext cx="5660316" cy="17184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bg1"/>
                </a:solidFill>
                <a:latin typeface="Frutiger LT Std 55 Roman" panose="020B06020202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non giovanilista</a:t>
            </a:r>
          </a:p>
        </p:txBody>
      </p:sp>
      <p:sp>
        <p:nvSpPr>
          <p:cNvPr id="8" name="Segnaposto contenuto 3">
            <a:extLst>
              <a:ext uri="{FF2B5EF4-FFF2-40B4-BE49-F238E27FC236}">
                <a16:creationId xmlns:a16="http://schemas.microsoft.com/office/drawing/2014/main" id="{6F47EFEE-EDA2-B43C-2548-4C6553461CAE}"/>
              </a:ext>
            </a:extLst>
          </p:cNvPr>
          <p:cNvSpPr txBox="1">
            <a:spLocks/>
          </p:cNvSpPr>
          <p:nvPr/>
        </p:nvSpPr>
        <p:spPr>
          <a:xfrm>
            <a:off x="6461760" y="2372653"/>
            <a:ext cx="4986528" cy="2446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Frutiger LT Std 55 Roman" panose="020B0602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Non chieder loro di adattarsi. 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048078A-482F-C249-86B7-ABD7CCE1F225}"/>
              </a:ext>
            </a:extLst>
          </p:cNvPr>
          <p:cNvSpPr/>
          <p:nvPr/>
        </p:nvSpPr>
        <p:spPr>
          <a:xfrm>
            <a:off x="-475488" y="5356505"/>
            <a:ext cx="6266688" cy="928979"/>
          </a:xfrm>
          <a:prstGeom prst="rect">
            <a:avLst/>
          </a:prstGeom>
          <a:solidFill>
            <a:srgbClr val="E03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43BD18F-044E-1E13-99F9-7D9C5A003598}"/>
              </a:ext>
            </a:extLst>
          </p:cNvPr>
          <p:cNvSpPr txBox="1"/>
          <p:nvPr/>
        </p:nvSpPr>
        <p:spPr>
          <a:xfrm>
            <a:off x="993686" y="5577969"/>
            <a:ext cx="49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Aprire le porte al loro mondo. </a:t>
            </a:r>
          </a:p>
        </p:txBody>
      </p:sp>
      <p:sp>
        <p:nvSpPr>
          <p:cNvPr id="12" name="Triangolo 11">
            <a:extLst>
              <a:ext uri="{FF2B5EF4-FFF2-40B4-BE49-F238E27FC236}">
                <a16:creationId xmlns:a16="http://schemas.microsoft.com/office/drawing/2014/main" id="{C238D3EE-8381-64C9-3FEB-E082C7B4A636}"/>
              </a:ext>
            </a:extLst>
          </p:cNvPr>
          <p:cNvSpPr/>
          <p:nvPr/>
        </p:nvSpPr>
        <p:spPr>
          <a:xfrm rot="10800000">
            <a:off x="3115056" y="3071865"/>
            <a:ext cx="365760" cy="3200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riangolo 12">
            <a:extLst>
              <a:ext uri="{FF2B5EF4-FFF2-40B4-BE49-F238E27FC236}">
                <a16:creationId xmlns:a16="http://schemas.microsoft.com/office/drawing/2014/main" id="{06EAB321-61F6-6216-A453-663839309AF3}"/>
              </a:ext>
            </a:extLst>
          </p:cNvPr>
          <p:cNvSpPr/>
          <p:nvPr/>
        </p:nvSpPr>
        <p:spPr>
          <a:xfrm rot="10800000">
            <a:off x="8845296" y="3071865"/>
            <a:ext cx="365760" cy="3200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005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15163C0-5B7F-4687-9458-C621BBC4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76" y="1407492"/>
            <a:ext cx="5128491" cy="4247317"/>
          </a:xfrm>
        </p:spPr>
        <p:txBody>
          <a:bodyPr>
            <a:spAutoFit/>
          </a:bodyPr>
          <a:lstStyle/>
          <a:p>
            <a:r>
              <a:rPr lang="it-IT" dirty="0">
                <a:effectLst/>
                <a:latin typeface="Frutiger LT 55 Roman" panose="02000503040000020004" pitchFamily="2" charset="0"/>
              </a:rPr>
              <a:t>La formazione come strumento di </a:t>
            </a:r>
            <a:r>
              <a:rPr lang="it-IT" dirty="0">
                <a:solidFill>
                  <a:srgbClr val="F7A92F"/>
                </a:solidFill>
                <a:effectLst/>
                <a:latin typeface="Frutiger LT 55 Roman" panose="02000503040000020004" pitchFamily="2" charset="0"/>
              </a:rPr>
              <a:t>libertà</a:t>
            </a:r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BA98A3AA-3120-2247-504A-67BF22A51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7738" y="2908452"/>
            <a:ext cx="5205701" cy="520548"/>
          </a:xfrm>
        </p:spPr>
        <p:txBody>
          <a:bodyPr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3200" dirty="0">
                <a:effectLst/>
                <a:latin typeface="Frutiger LT 55 Roman" panose="02000503040000020004" pitchFamily="2" charset="0"/>
              </a:rPr>
              <a:t>NON DI BUROCRAZIA</a:t>
            </a:r>
            <a:endParaRPr lang="it-IT" sz="3200" b="1" dirty="0">
              <a:solidFill>
                <a:srgbClr val="2074B7"/>
              </a:solidFill>
              <a:effectLst/>
              <a:latin typeface="Frutiger LT 55 Roman" panose="02000503040000020004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DCBBAC-2909-FFB8-741F-56FB0A0F7E58}"/>
              </a:ext>
            </a:extLst>
          </p:cNvPr>
          <p:cNvSpPr txBox="1"/>
          <p:nvPr/>
        </p:nvSpPr>
        <p:spPr>
          <a:xfrm>
            <a:off x="6802124" y="3715817"/>
            <a:ext cx="490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Seminari e assemblee non come adempimenti, ma come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LT 55 Roman" panose="02000503040000020004" pitchFamily="2" charset="0"/>
                <a:ea typeface="+mn-ea"/>
                <a:cs typeface="+mn-cs"/>
              </a:rPr>
              <a:t>occasioni per pensare, dubitare, reinventare.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55 Roman" panose="0200050304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2382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501</TotalTime>
  <Words>365</Words>
  <Application>Microsoft Macintosh PowerPoint</Application>
  <PresentationFormat>Widescreen</PresentationFormat>
  <Paragraphs>74</Paragraphs>
  <Slides>21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Frutiger LT 55 Roman</vt:lpstr>
      <vt:lpstr>Frutiger LT Std 55 Roman</vt:lpstr>
      <vt:lpstr>FrutigerLTStd-Roman</vt:lpstr>
      <vt:lpstr>Helvetica</vt:lpstr>
      <vt:lpstr>Tema di Office</vt:lpstr>
      <vt:lpstr>Stefano ARTESE</vt:lpstr>
      <vt:lpstr>Stefano Artese</vt:lpstr>
      <vt:lpstr>Presentazione standard di PowerPoint</vt:lpstr>
      <vt:lpstr>Rotary come luogo di senso, non solo di appartenenza</vt:lpstr>
      <vt:lpstr>Il coraggio di cambiare passo senza perdere l’identità</vt:lpstr>
      <vt:lpstr>Club come laboratori  di comunità e di cultura</vt:lpstr>
      <vt:lpstr>Presentazione standard di PowerPoint</vt:lpstr>
      <vt:lpstr>Rotary giovane</vt:lpstr>
      <vt:lpstr>La formazione come strumento di libertà</vt:lpstr>
      <vt:lpstr>Comunicazione autentica: </vt:lpstr>
      <vt:lpstr>Presentazione standard di PowerPoint</vt:lpstr>
      <vt:lpstr>Distretto come spazio di relazioni vere</vt:lpstr>
      <vt:lpstr>Presentazione standard di PowerPoint</vt:lpstr>
      <vt:lpstr>Presentazione standard di PowerPoint</vt:lpstr>
      <vt:lpstr>Stefano Artese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Luca Carminati</dc:creator>
  <cp:lastModifiedBy>Luca Carminati</cp:lastModifiedBy>
  <cp:revision>15</cp:revision>
  <dcterms:created xsi:type="dcterms:W3CDTF">2025-04-18T08:21:17Z</dcterms:created>
  <dcterms:modified xsi:type="dcterms:W3CDTF">2025-05-12T07:32:45Z</dcterms:modified>
</cp:coreProperties>
</file>