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1639" r:id="rId2"/>
    <p:sldId id="1658" r:id="rId3"/>
    <p:sldId id="1659" r:id="rId4"/>
    <p:sldId id="1660" r:id="rId5"/>
    <p:sldId id="1661" r:id="rId6"/>
    <p:sldId id="1662" r:id="rId7"/>
    <p:sldId id="1663" r:id="rId8"/>
    <p:sldId id="1664" r:id="rId9"/>
    <p:sldId id="1665" r:id="rId10"/>
    <p:sldId id="1646" r:id="rId11"/>
    <p:sldId id="265" r:id="rId12"/>
    <p:sldId id="266" r:id="rId13"/>
    <p:sldId id="1608" r:id="rId14"/>
    <p:sldId id="267" r:id="rId15"/>
    <p:sldId id="1509" r:id="rId16"/>
    <p:sldId id="1684" r:id="rId17"/>
    <p:sldId id="1685" r:id="rId18"/>
    <p:sldId id="1686" r:id="rId19"/>
    <p:sldId id="1687" r:id="rId20"/>
    <p:sldId id="1613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F"/>
    <a:srgbClr val="207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2DFF3-3186-49C5-8856-4B32BB84575C}" v="205" dt="2025-05-09T19:57:55.219"/>
    <p1510:client id="{F161EC00-073F-C7CC-FC3A-5AFEB608BFD2}" v="27" dt="2025-05-09T09:00:34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71781"/>
  </p:normalViewPr>
  <p:slideViewPr>
    <p:cSldViewPr snapToGrid="0">
      <p:cViewPr varScale="1">
        <p:scale>
          <a:sx n="71" d="100"/>
          <a:sy n="71" d="100"/>
        </p:scale>
        <p:origin x="2608" y="4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greteria Distretto 2042 RI" userId="c56f1e62-5ae2-4896-b3e4-e3150beaa8cc" providerId="ADAL" clId="{8E62DFF3-3186-49C5-8856-4B32BB84575C}"/>
    <pc:docChg chg="undo custSel addSld delSld modSld">
      <pc:chgData name="Segreteria Distretto 2042 RI" userId="c56f1e62-5ae2-4896-b3e4-e3150beaa8cc" providerId="ADAL" clId="{8E62DFF3-3186-49C5-8856-4B32BB84575C}" dt="2025-05-09T19:58:03.551" v="10" actId="47"/>
      <pc:docMkLst>
        <pc:docMk/>
      </pc:docMkLst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638983065" sldId="264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434287974" sldId="267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508269897" sldId="285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405283873" sldId="288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2687772550" sldId="289"/>
        </pc:sldMkLst>
      </pc:sldChg>
      <pc:sldChg chg="add del setBg">
        <pc:chgData name="Segreteria Distretto 2042 RI" userId="c56f1e62-5ae2-4896-b3e4-e3150beaa8cc" providerId="ADAL" clId="{8E62DFF3-3186-49C5-8856-4B32BB84575C}" dt="2025-05-09T19:57:55.214" v="9"/>
        <pc:sldMkLst>
          <pc:docMk/>
          <pc:sldMk cId="1572623380" sldId="29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3860633752" sldId="29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1195765908" sldId="1450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3231218379" sldId="145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127218582" sldId="1625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1079410675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600267431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277236305" sldId="1627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3655866739" sldId="1627"/>
        </pc:sldMkLst>
      </pc:sldChg>
      <pc:sldChg chg="modSp add mod">
        <pc:chgData name="Segreteria Distretto 2042 RI" userId="c56f1e62-5ae2-4896-b3e4-e3150beaa8cc" providerId="ADAL" clId="{8E62DFF3-3186-49C5-8856-4B32BB84575C}" dt="2025-05-09T19:55:22.902" v="5" actId="27636"/>
        <pc:sldMkLst>
          <pc:docMk/>
          <pc:sldMk cId="1303702305" sldId="1628"/>
        </pc:sldMkLst>
        <pc:spChg chg="mod">
          <ac:chgData name="Segreteria Distretto 2042 RI" userId="c56f1e62-5ae2-4896-b3e4-e3150beaa8cc" providerId="ADAL" clId="{8E62DFF3-3186-49C5-8856-4B32BB84575C}" dt="2025-05-09T19:55:22.902" v="5" actId="27636"/>
          <ac:spMkLst>
            <pc:docMk/>
            <pc:sldMk cId="1303702305" sldId="1628"/>
            <ac:spMk id="4" creationId="{977593D8-05B5-EC3E-B394-9872938E4675}"/>
          </ac:spMkLst>
        </pc:spChg>
      </pc:sldChg>
      <pc:sldChg chg="modSp add del mod">
        <pc:chgData name="Segreteria Distretto 2042 RI" userId="c56f1e62-5ae2-4896-b3e4-e3150beaa8cc" providerId="ADAL" clId="{8E62DFF3-3186-49C5-8856-4B32BB84575C}" dt="2025-05-09T19:55:22.743" v="3"/>
        <pc:sldMkLst>
          <pc:docMk/>
          <pc:sldMk cId="3401204354" sldId="1628"/>
        </pc:sldMkLst>
        <pc:spChg chg="mod">
          <ac:chgData name="Segreteria Distretto 2042 RI" userId="c56f1e62-5ae2-4896-b3e4-e3150beaa8cc" providerId="ADAL" clId="{8E62DFF3-3186-49C5-8856-4B32BB84575C}" dt="2025-05-09T19:55:22.743" v="3"/>
          <ac:spMkLst>
            <pc:docMk/>
            <pc:sldMk cId="3401204354" sldId="1628"/>
            <ac:spMk id="4" creationId="{977593D8-05B5-EC3E-B394-9872938E4675}"/>
          </ac:spMkLst>
        </pc:spChg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496849872" sldId="1629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84670765" sldId="1630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477912974" sldId="1631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56268119" sldId="1632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378623644" sldId="1633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627211379" sldId="1634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869537798" sldId="1635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179179093" sldId="1636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907878030" sldId="1637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774630360" sldId="1638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527383889" sldId="1639"/>
        </pc:sldMkLst>
      </pc:sldChg>
      <pc:sldChg chg="add 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800196445" sldId="1639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3238529840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4095024831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321669134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4150893903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103389939" sldId="1641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729194189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677589187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196154001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630403794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02739345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13424554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074844405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582722428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787204145" sldId="1646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424163178" sldId="16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0F115-8E9A-40F6-9716-DAB05559A38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17D31-33E7-4948-9852-A284D3CE7D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07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Focus su Paul Harris: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/>
              <a:t>Ciò che ha scritto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/>
              <a:t>I valori che ci ha lasciato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/>
              <a:t>Ciò che si ascoltava ai suoi tempi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3DFBF-F4C5-3740-B1DF-A422559F929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60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244972E7-EC6F-307F-EC26-FFFFFFF09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EA49A34-E2BF-FC2D-E7DA-3C037AE8C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749E52D-F4B2-4306-B3E3-CAC62DF29A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EABD835-8ADE-58B7-FDA7-F7FE048D6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33735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327BC7E3-A7FB-334A-337E-8705B6501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3AF3AB-0E7F-B2AB-C343-4BF65C49CB2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6AC30A0-CCE4-4541-AA0F-F6BDEF23C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39186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98EFD5B-97E5-098B-0CE2-8F5FED2C4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986C4B6-D9A1-DAC3-5149-2A11DEC4A80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1E9F3498-B358-A5BF-01FF-C60251B5E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584486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31B7F75E-6B4A-9C81-26A3-0507A272F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0EF0980-EA52-B0B1-E8E8-F8BC7000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4E6A0EC-E9BF-FB93-FE4E-34C68AD1293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72199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1FA9983-2D3D-E13C-D8AF-B60EF4B25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DEDA0472-AAD9-0619-AA6E-FC42B1E2A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C3605E3-A1C3-E35D-C41E-5F1D4B42B0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55447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20CB7E28-0D31-7451-EE68-3D402F561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095AD20-9863-F5B9-B7DB-3C6E6C98E1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5689DFA-FA11-BDF1-1DB4-EE4D79B74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A3A374CA-8038-DCAC-4322-25E1C9B7A61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50203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AA7EF14-88E6-874C-7B59-B19AE41F8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4D86BE-22CF-9714-831C-1E87DCAE87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D2382AEE-DDC8-ABDF-4979-2AB07566A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807AF967-0338-FA1D-8DC3-0C9F2D8FF64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219875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AD7B226D-29D6-835E-9BA0-67D6B367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1E6B69F-15B8-E2C1-4C99-21C258E0B1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A7FB235-850C-48AE-160F-F32CFDA10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4B5DCF0-88AF-8653-FD56-EE39BF4425C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6267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8504F901-314B-BB32-23C5-45F6413B6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E9F65E7-E1AF-7DE9-27D8-A5F770DEF6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97609"/>
            <a:ext cx="12192000" cy="662782"/>
          </a:xfrm>
        </p:spPr>
        <p:txBody>
          <a:bodyPr>
            <a:noAutofit/>
          </a:bodyPr>
          <a:lstStyle>
            <a:lvl1pPr algn="ctr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PAROLA / FRASE CHIAVE</a:t>
            </a:r>
          </a:p>
        </p:txBody>
      </p:sp>
    </p:spTree>
    <p:extLst>
      <p:ext uri="{BB962C8B-B14F-4D97-AF65-F5344CB8AC3E}">
        <p14:creationId xmlns:p14="http://schemas.microsoft.com/office/powerpoint/2010/main" val="115945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36E8291A-1984-70EF-AB7A-A6F14D96B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E9CD0CED-BB84-E5F8-3992-53DFB1CC7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93553"/>
            <a:ext cx="12192000" cy="662782"/>
          </a:xfrm>
        </p:spPr>
        <p:txBody>
          <a:bodyPr>
            <a:noAutofit/>
          </a:bodyPr>
          <a:lstStyle>
            <a:lvl1pPr algn="ctr">
              <a:defRPr sz="6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39106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E0FA0BD-66F4-67F0-957B-1FA280D4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BA9B350-634E-F595-7292-B623B9B3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3690B6-EB2D-D0EE-92D6-AD23E87850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987895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7115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29A555B-5BFD-400D-EA21-9CF3625B6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929" b="34579"/>
          <a:stretch/>
        </p:blipFill>
        <p:spPr>
          <a:xfrm>
            <a:off x="10668000" y="6130912"/>
            <a:ext cx="1352205" cy="6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40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342C7-D073-530F-1703-1FF8FF36B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03D84F-8424-F7FB-39B0-491B080E7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2D3F81-56D3-AAA2-D19C-06FA45B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BB76-700B-3746-9AE6-527440A560E2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4068A2-E4CE-5EF3-628F-B171F02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A1B044-C3C1-425C-F74F-A994AAC3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9016-859B-C948-B520-6590AF64080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2C36104-5CA7-3A4E-7345-4CD0914E5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583" t="29006" r="31441" b="29888"/>
          <a:stretch/>
        </p:blipFill>
        <p:spPr>
          <a:xfrm>
            <a:off x="8945592" y="136525"/>
            <a:ext cx="2950234" cy="7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342C7-D073-530F-1703-1FF8FF36B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03D84F-8424-F7FB-39B0-491B080E7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2D3F81-56D3-AAA2-D19C-06FA45B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BB76-700B-3746-9AE6-527440A560E2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4068A2-E4CE-5EF3-628F-B171F02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A1B044-C3C1-425C-F74F-A994AAC3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9016-859B-C948-B520-6590AF64080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2C36104-5CA7-3A4E-7345-4CD0914E5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583" t="29006" r="31441" b="29888"/>
          <a:stretch/>
        </p:blipFill>
        <p:spPr>
          <a:xfrm>
            <a:off x="8945592" y="136525"/>
            <a:ext cx="2950234" cy="7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Elementi grafici, grafica, testo&#10;&#10;Il contenuto generato dall'IA potrebbe non essere corretto.">
            <a:extLst>
              <a:ext uri="{FF2B5EF4-FFF2-40B4-BE49-F238E27FC236}">
                <a16:creationId xmlns:a16="http://schemas.microsoft.com/office/drawing/2014/main" id="{D4C7AADB-2E89-E27A-87E9-C26F78896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716EB32-FC8F-C442-4555-0BA766CF0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78C516B-A7F2-A5AE-9A07-C35070E818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815879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481466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44EAAEB-0DFD-A8E0-7E8F-217D4AA9A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67BDAB9-9E02-3BAB-14C0-06A91A8C5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2AA89FB-3224-3848-5F46-38EB771779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59400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schermata, cerchio, diagramma&#10;&#10;Il contenuto generato dall'IA potrebbe non essere corretto.">
            <a:extLst>
              <a:ext uri="{FF2B5EF4-FFF2-40B4-BE49-F238E27FC236}">
                <a16:creationId xmlns:a16="http://schemas.microsoft.com/office/drawing/2014/main" id="{64A21230-9690-86D1-1874-2E309577C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6D0C9037-F1BC-2685-1D4D-DDCAD2BEF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28FD8CB-F55D-6900-1B49-7893899B10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1563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E1D1E266-5C24-9CB0-F1BB-47E354B2E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7C8A7D4-F91A-4E52-1510-AE4D3BFBC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7AE9D08-6993-13B0-EEAE-8A5E056A740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633FD44-6CC8-58E0-CDF6-248DC9E8C6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312417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E841B92-E217-E7C6-6D30-DB2C5EA79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7AD99D7-D3FF-24A6-5A3F-67A3465E5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F4876C-8648-427B-504F-CBBE1EE64B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499B5EB-7F0B-A0C3-46B5-72183314535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50700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viola, Lilac&#10;&#10;Il contenuto generato dall'IA potrebbe non essere corretto.">
            <a:extLst>
              <a:ext uri="{FF2B5EF4-FFF2-40B4-BE49-F238E27FC236}">
                <a16:creationId xmlns:a16="http://schemas.microsoft.com/office/drawing/2014/main" id="{35AF3D40-9E4A-D75C-6D08-4ABD56813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33FC090-C74F-87EA-819E-843DFA4BFC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196CF069-05AA-836C-F71D-6E4E62883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533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8A1C83CA-5919-E8E3-93E8-E5A57601D5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F251730-221B-28F9-7EF9-0510E73BC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DE7B245-7F92-4CEE-1726-F650BB849B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408969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33D30A1-EBFC-C6B1-104D-51BDE961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A004F3-D679-59B6-09B7-E9D14233A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7A905E-B0CB-0FC1-EC69-3BBAAFF22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A58B3-EE05-9246-8BFF-762A68860E7F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68DB46-C526-1625-2B91-2CB1FA448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DA769A-8ADE-667A-675D-793D1118F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1748F8-75FF-A145-89B6-9BCC2FB8A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0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7" r:id="rId16"/>
    <p:sldLayoutId id="2147483664" r:id="rId17"/>
    <p:sldLayoutId id="2147483665" r:id="rId18"/>
    <p:sldLayoutId id="2147483666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167629-0F00-56E4-0080-2D91EFA4F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5400" dirty="0"/>
              <a:t>Giuseppe DEL BENE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CBAD0AD-1D70-D3E1-0FB7-FBCE75579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Facilitatore dell’Apprendimento Distrettuale </a:t>
            </a:r>
          </a:p>
        </p:txBody>
      </p:sp>
      <p:pic>
        <p:nvPicPr>
          <p:cNvPr id="2" name="10_Start Me Up (Remastered 2009)">
            <a:hlinkClick r:id="" action="ppaction://media"/>
            <a:extLst>
              <a:ext uri="{FF2B5EF4-FFF2-40B4-BE49-F238E27FC236}">
                <a16:creationId xmlns:a16="http://schemas.microsoft.com/office/drawing/2014/main" id="{0FF35135-F9FB-229B-B6A7-732867DD7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96" y="600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EFD8A-D085-EA25-71A7-9C5A83268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163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97462E6-9185-8E21-036E-A4E6CD5E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5400"/>
              <a:t>Maurizio DONADONI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DCD1FE1-4739-633F-051B-BB7A6B6BA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Attore e Autore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143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4B7A2951-EDD2-CC29-60B8-891B10F9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7200"/>
              <a:t>Maurizio Donadoni</a:t>
            </a:r>
          </a:p>
        </p:txBody>
      </p:sp>
    </p:spTree>
    <p:extLst>
      <p:ext uri="{BB962C8B-B14F-4D97-AF65-F5344CB8AC3E}">
        <p14:creationId xmlns:p14="http://schemas.microsoft.com/office/powerpoint/2010/main" val="3256028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57B3A-6C4E-6895-1010-F1D405B20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CD1721-5EAE-EC80-94CC-59FBDBC0B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Stefano ARTESE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1DD947-6D53-4ADD-BC5D-A13D6BDA5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Governatore </a:t>
            </a:r>
            <a:r>
              <a:rPr lang="it-IT" err="1"/>
              <a:t>a.r.</a:t>
            </a:r>
            <a:r>
              <a:rPr lang="it-IT"/>
              <a:t> 2025-2026</a:t>
            </a:r>
          </a:p>
        </p:txBody>
      </p:sp>
      <p:pic>
        <p:nvPicPr>
          <p:cNvPr id="4" name="10_Start Me Up (Remastered 2009)">
            <a:hlinkClick r:id="" action="ppaction://media"/>
            <a:extLst>
              <a:ext uri="{FF2B5EF4-FFF2-40B4-BE49-F238E27FC236}">
                <a16:creationId xmlns:a16="http://schemas.microsoft.com/office/drawing/2014/main" id="{7D2F5848-DD82-55B0-0C80-AD0FF087C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96" y="600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5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4B6D3F9-B88D-D7E7-C325-FBFC58D4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8000"/>
              <a:t>Stefano Artese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27E9DB93-A931-7857-3303-BA6A2C1E7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600" y="2373311"/>
            <a:ext cx="5918200" cy="2111375"/>
          </a:xfrm>
        </p:spPr>
        <p:txBody>
          <a:bodyPr>
            <a:normAutofit/>
          </a:bodyPr>
          <a:lstStyle/>
          <a:p>
            <a:pPr algn="ctr"/>
            <a:r>
              <a:rPr lang="it-IT" sz="4800" i="0" u="none" strike="noStrike" baseline="0">
                <a:latin typeface="FrutigerLTStd-Roman" panose="020B0602020204020204" pitchFamily="34" charset="0"/>
              </a:rPr>
              <a:t>MESSAGGIO DEL PRESIDENTE INTERNAZIONALE</a:t>
            </a:r>
            <a:endParaRPr lang="it-IT" sz="4800"/>
          </a:p>
        </p:txBody>
      </p:sp>
    </p:spTree>
    <p:extLst>
      <p:ext uri="{BB962C8B-B14F-4D97-AF65-F5344CB8AC3E}">
        <p14:creationId xmlns:p14="http://schemas.microsoft.com/office/powerpoint/2010/main" val="434287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PI per Presentazione Stefano">
            <a:hlinkClick r:id="" action="ppaction://media"/>
            <a:extLst>
              <a:ext uri="{FF2B5EF4-FFF2-40B4-BE49-F238E27FC236}">
                <a16:creationId xmlns:a16="http://schemas.microsoft.com/office/drawing/2014/main" id="{6D34B496-E29F-DCE7-1466-7D53F0033A0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588"/>
          </a:xfrm>
        </p:spPr>
      </p:pic>
    </p:spTree>
    <p:extLst>
      <p:ext uri="{BB962C8B-B14F-4D97-AF65-F5344CB8AC3E}">
        <p14:creationId xmlns:p14="http://schemas.microsoft.com/office/powerpoint/2010/main" val="57044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51D0E2-CCC8-6EC5-8AD1-CDE9A553A2AE}"/>
              </a:ext>
            </a:extLst>
          </p:cNvPr>
          <p:cNvSpPr txBox="1"/>
          <p:nvPr/>
        </p:nvSpPr>
        <p:spPr>
          <a:xfrm>
            <a:off x="459090" y="1229870"/>
            <a:ext cx="8847748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La squadra di volontari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più qualificati del pianeta!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Focus su EFFETTIVO, 3 pillar</a:t>
            </a:r>
          </a:p>
          <a:p>
            <a:pPr marL="833437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	Innovazione</a:t>
            </a:r>
          </a:p>
          <a:p>
            <a:pPr marL="833437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	Continuità</a:t>
            </a:r>
          </a:p>
          <a:p>
            <a:pPr marL="833437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	Partnership</a:t>
            </a:r>
          </a:p>
        </p:txBody>
      </p:sp>
    </p:spTree>
    <p:extLst>
      <p:ext uri="{BB962C8B-B14F-4D97-AF65-F5344CB8AC3E}">
        <p14:creationId xmlns:p14="http://schemas.microsoft.com/office/powerpoint/2010/main" val="3989077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DFD694-533E-0434-9C10-DF280D671AB0}"/>
              </a:ext>
            </a:extLst>
          </p:cNvPr>
          <p:cNvSpPr txBox="1"/>
          <p:nvPr/>
        </p:nvSpPr>
        <p:spPr>
          <a:xfrm>
            <a:off x="359361" y="2305615"/>
            <a:ext cx="83462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1. INNOVAZIONE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L’innovazione è il modo in cui ci adattiamo al mondo in evoluzione.</a:t>
            </a:r>
          </a:p>
        </p:txBody>
      </p:sp>
    </p:spTree>
    <p:extLst>
      <p:ext uri="{BB962C8B-B14F-4D97-AF65-F5344CB8AC3E}">
        <p14:creationId xmlns:p14="http://schemas.microsoft.com/office/powerpoint/2010/main" val="2096936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AA45A-E841-80B5-6A36-6D3C8CAEF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069AF4-8888-6B1C-0972-41807EF2E1A4}"/>
              </a:ext>
            </a:extLst>
          </p:cNvPr>
          <p:cNvSpPr txBox="1"/>
          <p:nvPr/>
        </p:nvSpPr>
        <p:spPr>
          <a:xfrm>
            <a:off x="472098" y="1315263"/>
            <a:ext cx="81708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2. CONTINUITÀ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Leadership coerente e unita.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Programmi e strategie devono avere continuità.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Sguardo oltre l’anno.</a:t>
            </a:r>
          </a:p>
        </p:txBody>
      </p:sp>
    </p:spTree>
    <p:extLst>
      <p:ext uri="{BB962C8B-B14F-4D97-AF65-F5344CB8AC3E}">
        <p14:creationId xmlns:p14="http://schemas.microsoft.com/office/powerpoint/2010/main" val="466081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24FE3-0504-0D43-510F-506CB1C9F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B04D54-8FB1-7C34-7F80-632BAB7E8C1D}"/>
              </a:ext>
            </a:extLst>
          </p:cNvPr>
          <p:cNvSpPr txBox="1"/>
          <p:nvPr/>
        </p:nvSpPr>
        <p:spPr>
          <a:xfrm>
            <a:off x="359365" y="2322578"/>
            <a:ext cx="773245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3. PARTNERSHIP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Partnership e collaborazioni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con altre associazioni e organizzazioni.</a:t>
            </a:r>
          </a:p>
        </p:txBody>
      </p:sp>
    </p:spTree>
    <p:extLst>
      <p:ext uri="{BB962C8B-B14F-4D97-AF65-F5344CB8AC3E}">
        <p14:creationId xmlns:p14="http://schemas.microsoft.com/office/powerpoint/2010/main" val="1888623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3">
            <a:extLst>
              <a:ext uri="{FF2B5EF4-FFF2-40B4-BE49-F238E27FC236}">
                <a16:creationId xmlns:a16="http://schemas.microsoft.com/office/drawing/2014/main" id="{097034EB-C25F-B334-4F1E-20B52A98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66218"/>
            <a:ext cx="4902200" cy="1325563"/>
          </a:xfrm>
        </p:spPr>
        <p:txBody>
          <a:bodyPr/>
          <a:lstStyle/>
          <a:p>
            <a:r>
              <a:rPr lang="it-IT" sz="7200" dirty="0"/>
              <a:t>Giuseppe Del Bene</a:t>
            </a:r>
          </a:p>
        </p:txBody>
      </p:sp>
      <p:sp>
        <p:nvSpPr>
          <p:cNvPr id="9" name="Segnaposto contenuto 1">
            <a:extLst>
              <a:ext uri="{FF2B5EF4-FFF2-40B4-BE49-F238E27FC236}">
                <a16:creationId xmlns:a16="http://schemas.microsoft.com/office/drawing/2014/main" id="{37332235-F225-E0A6-5340-DB1BFB004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600" y="2373311"/>
            <a:ext cx="5918200" cy="2111375"/>
          </a:xfrm>
        </p:spPr>
        <p:txBody>
          <a:bodyPr>
            <a:normAutofit fontScale="92500"/>
          </a:bodyPr>
          <a:lstStyle/>
          <a:p>
            <a:pPr algn="ctr"/>
            <a:r>
              <a:rPr lang="it-IT" sz="4800" i="0" u="none" strike="noStrike" baseline="0" dirty="0">
                <a:latin typeface="FrutigerLTStd-Roman" panose="020B0602020204020204" pitchFamily="34" charset="0"/>
              </a:rPr>
              <a:t>L'ASSEMBLEA DISTRETTUALE </a:t>
            </a:r>
            <a:br>
              <a:rPr lang="it-IT" sz="4800" i="0" u="none" strike="noStrike" baseline="0" dirty="0">
                <a:latin typeface="FrutigerLTStd-Roman" panose="020B0602020204020204" pitchFamily="34" charset="0"/>
              </a:rPr>
            </a:br>
            <a:r>
              <a:rPr lang="it-IT" sz="4800" i="0" u="none" strike="noStrike" baseline="0" dirty="0">
                <a:latin typeface="FrutigerLTStd-Roman" panose="020B0602020204020204" pitchFamily="34" charset="0"/>
              </a:rPr>
              <a:t>E I BUONI PROPOSITI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560730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2A5F1-EDA0-246B-1A84-49FB59A4A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26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BC102421-D9AD-8541-E676-A64A20BE0DB8}"/>
              </a:ext>
            </a:extLst>
          </p:cNvPr>
          <p:cNvSpPr/>
          <p:nvPr/>
        </p:nvSpPr>
        <p:spPr>
          <a:xfrm>
            <a:off x="6357771" y="4751058"/>
            <a:ext cx="6266688" cy="1352402"/>
          </a:xfrm>
          <a:prstGeom prst="rect">
            <a:avLst/>
          </a:prstGeom>
          <a:solidFill>
            <a:srgbClr val="E03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egnaposto contenuto 1">
            <a:extLst>
              <a:ext uri="{FF2B5EF4-FFF2-40B4-BE49-F238E27FC236}">
                <a16:creationId xmlns:a16="http://schemas.microsoft.com/office/drawing/2014/main" id="{6AB234FD-E558-B656-976D-DCE9DF8D10D3}"/>
              </a:ext>
            </a:extLst>
          </p:cNvPr>
          <p:cNvSpPr txBox="1">
            <a:spLocks/>
          </p:cNvSpPr>
          <p:nvPr/>
        </p:nvSpPr>
        <p:spPr>
          <a:xfrm>
            <a:off x="6720996" y="5003836"/>
            <a:ext cx="4937757" cy="1352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L’Assemblea Distrettuale NON E’ il Congresso!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B889E007-DB72-072F-1655-B2CA68A49D5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8942" y="2327425"/>
            <a:ext cx="8138458" cy="39194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Scopo dell’assemblea Distrettuale: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9CE0FA3-3D50-E9E6-F023-FA7B1F067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1513705"/>
            <a:ext cx="11154795" cy="662782"/>
          </a:xfrm>
        </p:spPr>
        <p:txBody>
          <a:bodyPr/>
          <a:lstStyle/>
          <a:p>
            <a:r>
              <a:rPr lang="it-IT" dirty="0"/>
              <a:t>Perché l’Assemblea Distrettuale?</a:t>
            </a:r>
          </a:p>
        </p:txBody>
      </p:sp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07F59E27-414E-14A2-4ADE-0250CB66BE75}"/>
              </a:ext>
            </a:extLst>
          </p:cNvPr>
          <p:cNvSpPr txBox="1">
            <a:spLocks/>
          </p:cNvSpPr>
          <p:nvPr/>
        </p:nvSpPr>
        <p:spPr>
          <a:xfrm>
            <a:off x="871370" y="4916703"/>
            <a:ext cx="4790739" cy="10515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Focus sugli obiettivi più importanti, riportandoci ad un contesto di riferimento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</p:txBody>
      </p:sp>
      <p:sp>
        <p:nvSpPr>
          <p:cNvPr id="7" name="Segnaposto contenuto 1">
            <a:extLst>
              <a:ext uri="{FF2B5EF4-FFF2-40B4-BE49-F238E27FC236}">
                <a16:creationId xmlns:a16="http://schemas.microsoft.com/office/drawing/2014/main" id="{A7B4B9C9-ECA9-3EFA-81FD-DD2C863FC7A3}"/>
              </a:ext>
            </a:extLst>
          </p:cNvPr>
          <p:cNvSpPr txBox="1">
            <a:spLocks/>
          </p:cNvSpPr>
          <p:nvPr/>
        </p:nvSpPr>
        <p:spPr>
          <a:xfrm>
            <a:off x="1127492" y="3504156"/>
            <a:ext cx="2528046" cy="4741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CONDIVIDERE</a:t>
            </a:r>
          </a:p>
        </p:txBody>
      </p:sp>
      <p:sp>
        <p:nvSpPr>
          <p:cNvPr id="8" name="Segnaposto contenuto 1">
            <a:extLst>
              <a:ext uri="{FF2B5EF4-FFF2-40B4-BE49-F238E27FC236}">
                <a16:creationId xmlns:a16="http://schemas.microsoft.com/office/drawing/2014/main" id="{B8BE9EDB-0215-5ACB-0A71-776928C0EDC8}"/>
              </a:ext>
            </a:extLst>
          </p:cNvPr>
          <p:cNvSpPr txBox="1">
            <a:spLocks/>
          </p:cNvSpPr>
          <p:nvPr/>
        </p:nvSpPr>
        <p:spPr>
          <a:xfrm>
            <a:off x="4856857" y="3504156"/>
            <a:ext cx="2528046" cy="7096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PREPARARCI</a:t>
            </a:r>
            <a:b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</a:b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E MOTIVARCI</a:t>
            </a:r>
          </a:p>
        </p:txBody>
      </p:sp>
      <p:sp>
        <p:nvSpPr>
          <p:cNvPr id="10" name="Segnaposto contenuto 1">
            <a:extLst>
              <a:ext uri="{FF2B5EF4-FFF2-40B4-BE49-F238E27FC236}">
                <a16:creationId xmlns:a16="http://schemas.microsoft.com/office/drawing/2014/main" id="{EE0E9027-9ABA-9A44-5EB4-B5141D9ED07D}"/>
              </a:ext>
            </a:extLst>
          </p:cNvPr>
          <p:cNvSpPr txBox="1">
            <a:spLocks/>
          </p:cNvSpPr>
          <p:nvPr/>
        </p:nvSpPr>
        <p:spPr>
          <a:xfrm>
            <a:off x="8509301" y="3504156"/>
            <a:ext cx="2528046" cy="4741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7A92F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ISPIRARCI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7A92F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</p:txBody>
      </p:sp>
      <p:sp>
        <p:nvSpPr>
          <p:cNvPr id="11" name="Titolo 2">
            <a:extLst>
              <a:ext uri="{FF2B5EF4-FFF2-40B4-BE49-F238E27FC236}">
                <a16:creationId xmlns:a16="http://schemas.microsoft.com/office/drawing/2014/main" id="{A0CB54F8-177C-AA5C-8778-1161C9458849}"/>
              </a:ext>
            </a:extLst>
          </p:cNvPr>
          <p:cNvSpPr txBox="1">
            <a:spLocks/>
          </p:cNvSpPr>
          <p:nvPr/>
        </p:nvSpPr>
        <p:spPr>
          <a:xfrm>
            <a:off x="2126307" y="2841374"/>
            <a:ext cx="731521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j-ea"/>
                <a:cs typeface="+mj-cs"/>
              </a:rPr>
              <a:t>1.</a:t>
            </a:r>
          </a:p>
        </p:txBody>
      </p:sp>
      <p:sp>
        <p:nvSpPr>
          <p:cNvPr id="12" name="Titolo 2">
            <a:extLst>
              <a:ext uri="{FF2B5EF4-FFF2-40B4-BE49-F238E27FC236}">
                <a16:creationId xmlns:a16="http://schemas.microsoft.com/office/drawing/2014/main" id="{3109C5AB-0778-3777-1BC3-8087DFCD3585}"/>
              </a:ext>
            </a:extLst>
          </p:cNvPr>
          <p:cNvSpPr txBox="1">
            <a:spLocks/>
          </p:cNvSpPr>
          <p:nvPr/>
        </p:nvSpPr>
        <p:spPr>
          <a:xfrm>
            <a:off x="5608246" y="2841374"/>
            <a:ext cx="731521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j-ea"/>
                <a:cs typeface="+mj-cs"/>
              </a:rPr>
              <a:t>2.</a:t>
            </a:r>
          </a:p>
        </p:txBody>
      </p:sp>
      <p:sp>
        <p:nvSpPr>
          <p:cNvPr id="14" name="Titolo 2">
            <a:extLst>
              <a:ext uri="{FF2B5EF4-FFF2-40B4-BE49-F238E27FC236}">
                <a16:creationId xmlns:a16="http://schemas.microsoft.com/office/drawing/2014/main" id="{9A137DE5-A86C-929E-B052-F286A2B3B644}"/>
              </a:ext>
            </a:extLst>
          </p:cNvPr>
          <p:cNvSpPr txBox="1">
            <a:spLocks/>
          </p:cNvSpPr>
          <p:nvPr/>
        </p:nvSpPr>
        <p:spPr>
          <a:xfrm>
            <a:off x="8980992" y="2841374"/>
            <a:ext cx="731521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7A92F"/>
                </a:solidFill>
                <a:effectLst/>
                <a:uLnTx/>
                <a:uFillTx/>
                <a:latin typeface="Frutiger LT Std 55 Roman" panose="020B0602020204020204" pitchFamily="34" charset="0"/>
                <a:ea typeface="+mj-ea"/>
                <a:cs typeface="+mj-cs"/>
              </a:rPr>
              <a:t>3</a:t>
            </a:r>
            <a:r>
              <a:rPr kumimoji="0" lang="it-IT" sz="4000" b="1" i="0" u="none" strike="noStrike" kern="1200" cap="none" spc="0" normalizeH="0" baseline="0" noProof="0">
                <a:ln>
                  <a:noFill/>
                </a:ln>
                <a:solidFill>
                  <a:srgbClr val="F7A92F"/>
                </a:solidFill>
                <a:effectLst/>
                <a:uLnTx/>
                <a:uFillTx/>
                <a:latin typeface="Frutiger LT Std 55 Roman" panose="020B0602020204020204" pitchFamily="34" charset="0"/>
                <a:ea typeface="+mj-ea"/>
                <a:cs typeface="+mj-cs"/>
              </a:rPr>
              <a:t>.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srgbClr val="F7A92F"/>
              </a:solidFill>
              <a:effectLst/>
              <a:uLnTx/>
              <a:uFillTx/>
              <a:latin typeface="Frutiger LT Std 55 Roman" panose="020B0602020204020204" pitchFamily="34" charset="0"/>
              <a:ea typeface="+mj-ea"/>
              <a:cs typeface="+mj-cs"/>
            </a:endParaRPr>
          </a:p>
        </p:txBody>
      </p:sp>
      <p:sp>
        <p:nvSpPr>
          <p:cNvPr id="15" name="Triangolo 14">
            <a:extLst>
              <a:ext uri="{FF2B5EF4-FFF2-40B4-BE49-F238E27FC236}">
                <a16:creationId xmlns:a16="http://schemas.microsoft.com/office/drawing/2014/main" id="{691F3109-66F2-B6BF-2033-69B2A08370C2}"/>
              </a:ext>
            </a:extLst>
          </p:cNvPr>
          <p:cNvSpPr/>
          <p:nvPr/>
        </p:nvSpPr>
        <p:spPr>
          <a:xfrm rot="5400000">
            <a:off x="509289" y="5036336"/>
            <a:ext cx="268637" cy="23505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4" grpId="0"/>
      <p:bldP spid="7" grpId="0"/>
      <p:bldP spid="8" grpId="0"/>
      <p:bldP spid="10" grpId="0"/>
      <p:bldP spid="11" grpId="0"/>
      <p:bldP spid="12" grpId="0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19439-9644-7CE8-A54E-03D1FE47F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77" y="1597847"/>
            <a:ext cx="11293138" cy="1200329"/>
          </a:xfrm>
        </p:spPr>
        <p:txBody>
          <a:bodyPr>
            <a:spAutoFit/>
          </a:bodyPr>
          <a:lstStyle/>
          <a:p>
            <a:r>
              <a:rPr lang="it-IT" dirty="0"/>
              <a:t>Ispirazione… </a:t>
            </a:r>
            <a:br>
              <a:rPr lang="it-IT" dirty="0"/>
            </a:br>
            <a:r>
              <a:rPr lang="it-IT" dirty="0"/>
              <a:t>Cosa troviamo in questa Assemblea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38A8F9-4526-1ACE-AB27-2A4E852DAD0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9931" y="2903267"/>
            <a:ext cx="8048341" cy="4359992"/>
          </a:xfrm>
        </p:spPr>
        <p:txBody>
          <a:bodyPr>
            <a:normAutofit/>
          </a:bodyPr>
          <a:lstStyle/>
          <a:p>
            <a:r>
              <a:rPr lang="it-IT" dirty="0"/>
              <a:t>Focus su Paul Harris</a:t>
            </a:r>
          </a:p>
          <a:p>
            <a:r>
              <a:rPr lang="it-IT" sz="2800" dirty="0"/>
              <a:t>Temi Rotariani importanti:</a:t>
            </a:r>
          </a:p>
          <a:p>
            <a:pPr lvl="1"/>
            <a:r>
              <a:rPr lang="it-IT" dirty="0"/>
              <a:t>Il Presidente Internazionale e la Squadra AR 25-26</a:t>
            </a:r>
          </a:p>
          <a:p>
            <a:pPr lvl="1"/>
            <a:r>
              <a:rPr lang="it-IT" dirty="0"/>
              <a:t>Effettivo</a:t>
            </a:r>
          </a:p>
          <a:p>
            <a:pPr lvl="1"/>
            <a:r>
              <a:rPr lang="it-IT" dirty="0"/>
              <a:t>Fondazione Rotary</a:t>
            </a:r>
          </a:p>
          <a:p>
            <a:pPr lvl="1"/>
            <a:r>
              <a:rPr lang="it-IT" dirty="0"/>
              <a:t>Pace</a:t>
            </a:r>
          </a:p>
          <a:p>
            <a:pPr lvl="1"/>
            <a:r>
              <a:rPr lang="it-IT" dirty="0"/>
              <a:t>Giovani</a:t>
            </a:r>
            <a:br>
              <a:rPr lang="it-IT" dirty="0"/>
            </a:br>
            <a:endParaRPr lang="it-IT" dirty="0"/>
          </a:p>
          <a:p>
            <a:r>
              <a:rPr lang="it-IT" sz="2400" dirty="0"/>
              <a:t>I drammi attuali in alcune  importanti testimonianze… 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4E98EA6-557C-A4C5-FEE2-7812F4A65741}"/>
              </a:ext>
            </a:extLst>
          </p:cNvPr>
          <p:cNvSpPr txBox="1">
            <a:spLocks/>
          </p:cNvSpPr>
          <p:nvPr/>
        </p:nvSpPr>
        <p:spPr>
          <a:xfrm>
            <a:off x="6428590" y="2294869"/>
            <a:ext cx="5263479" cy="2965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63585BCE-BCB5-ED6B-DBD2-DAEEE6BA6BC8}"/>
              </a:ext>
            </a:extLst>
          </p:cNvPr>
          <p:cNvSpPr/>
          <p:nvPr/>
        </p:nvSpPr>
        <p:spPr>
          <a:xfrm>
            <a:off x="8412357" y="3214219"/>
            <a:ext cx="3415627" cy="3302699"/>
          </a:xfrm>
          <a:prstGeom prst="ellipse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7C4AA77-6638-734B-869F-5177B223E3C3}"/>
              </a:ext>
            </a:extLst>
          </p:cNvPr>
          <p:cNvSpPr txBox="1">
            <a:spLocks/>
          </p:cNvSpPr>
          <p:nvPr/>
        </p:nvSpPr>
        <p:spPr>
          <a:xfrm>
            <a:off x="7871194" y="4320227"/>
            <a:ext cx="4497954" cy="545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2074B7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Cosa </a:t>
            </a:r>
            <a:b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2074B7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</a:b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2074B7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manca???</a:t>
            </a:r>
          </a:p>
        </p:txBody>
      </p:sp>
      <p:sp>
        <p:nvSpPr>
          <p:cNvPr id="7" name="Triangolo 6">
            <a:extLst>
              <a:ext uri="{FF2B5EF4-FFF2-40B4-BE49-F238E27FC236}">
                <a16:creationId xmlns:a16="http://schemas.microsoft.com/office/drawing/2014/main" id="{66913AE6-7B45-8894-AC7B-85AE33B54022}"/>
              </a:ext>
            </a:extLst>
          </p:cNvPr>
          <p:cNvSpPr/>
          <p:nvPr/>
        </p:nvSpPr>
        <p:spPr>
          <a:xfrm rot="5400000">
            <a:off x="769196" y="3976968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riangolo 7">
            <a:extLst>
              <a:ext uri="{FF2B5EF4-FFF2-40B4-BE49-F238E27FC236}">
                <a16:creationId xmlns:a16="http://schemas.microsoft.com/office/drawing/2014/main" id="{3ECE31CB-8FFB-E7DD-669C-7D09BCEA849B}"/>
              </a:ext>
            </a:extLst>
          </p:cNvPr>
          <p:cNvSpPr/>
          <p:nvPr/>
        </p:nvSpPr>
        <p:spPr>
          <a:xfrm rot="5400000">
            <a:off x="769196" y="4324103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84758796-3700-6EDC-79F6-AFEB6D43AB47}"/>
              </a:ext>
            </a:extLst>
          </p:cNvPr>
          <p:cNvSpPr/>
          <p:nvPr/>
        </p:nvSpPr>
        <p:spPr>
          <a:xfrm rot="5400000">
            <a:off x="769196" y="4688169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riangolo 9">
            <a:extLst>
              <a:ext uri="{FF2B5EF4-FFF2-40B4-BE49-F238E27FC236}">
                <a16:creationId xmlns:a16="http://schemas.microsoft.com/office/drawing/2014/main" id="{3BD45B2B-D7EE-0B3C-C893-8B413996ACC9}"/>
              </a:ext>
            </a:extLst>
          </p:cNvPr>
          <p:cNvSpPr/>
          <p:nvPr/>
        </p:nvSpPr>
        <p:spPr>
          <a:xfrm rot="5400000">
            <a:off x="769196" y="5035304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riangolo 10">
            <a:extLst>
              <a:ext uri="{FF2B5EF4-FFF2-40B4-BE49-F238E27FC236}">
                <a16:creationId xmlns:a16="http://schemas.microsoft.com/office/drawing/2014/main" id="{822A6B2B-3B88-43DB-B655-5544785D093E}"/>
              </a:ext>
            </a:extLst>
          </p:cNvPr>
          <p:cNvSpPr/>
          <p:nvPr/>
        </p:nvSpPr>
        <p:spPr>
          <a:xfrm rot="5400000">
            <a:off x="769196" y="5416305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5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908E7748-7654-6CA3-53C4-13AD6164CE65}"/>
              </a:ext>
            </a:extLst>
          </p:cNvPr>
          <p:cNvSpPr/>
          <p:nvPr/>
        </p:nvSpPr>
        <p:spPr>
          <a:xfrm>
            <a:off x="1680260" y="6163255"/>
            <a:ext cx="4497954" cy="694745"/>
          </a:xfrm>
          <a:prstGeom prst="rect">
            <a:avLst/>
          </a:prstGeom>
          <a:solidFill>
            <a:srgbClr val="E03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C26A34B-5F02-9BF5-BEC8-3920C594BB19}"/>
              </a:ext>
            </a:extLst>
          </p:cNvPr>
          <p:cNvSpPr txBox="1">
            <a:spLocks/>
          </p:cNvSpPr>
          <p:nvPr/>
        </p:nvSpPr>
        <p:spPr>
          <a:xfrm>
            <a:off x="2564627" y="6315524"/>
            <a:ext cx="4497954" cy="5453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Cosa manca???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3017A4E-9320-9972-A7F5-5F249AC4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06" y="1182775"/>
            <a:ext cx="8150884" cy="662782"/>
          </a:xfrm>
        </p:spPr>
        <p:txBody>
          <a:bodyPr/>
          <a:lstStyle/>
          <a:p>
            <a:r>
              <a:rPr lang="it-IT" sz="6000" dirty="0">
                <a:solidFill>
                  <a:srgbClr val="2074B7"/>
                </a:solidFill>
              </a:rPr>
              <a:t>I BUONI PROPOSITI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A65BE4-78DF-9615-0C5D-E9C39901BFA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81406" y="2052711"/>
            <a:ext cx="9064396" cy="9514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it-IT" sz="2400" dirty="0"/>
              <a:t>Siamo Rotariani… Pronti ad agire!</a:t>
            </a:r>
            <a:br>
              <a:rPr lang="it-IT" sz="2400" dirty="0"/>
            </a:br>
            <a:r>
              <a:rPr lang="it-IT" sz="2400" dirty="0"/>
              <a:t>Il Governatore, la sua Squadra, i Presidenti, e </a:t>
            </a:r>
            <a:r>
              <a:rPr lang="it-IT" sz="2400" b="1" u="sng" dirty="0"/>
              <a:t>noi TUTTI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C08951-0607-9D4C-82FD-4748808F52EB}"/>
              </a:ext>
            </a:extLst>
          </p:cNvPr>
          <p:cNvSpPr txBox="1"/>
          <p:nvPr/>
        </p:nvSpPr>
        <p:spPr>
          <a:xfrm>
            <a:off x="505250" y="3177887"/>
            <a:ext cx="8404574" cy="2811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Guardare alla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074B7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PACE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 con proposito costruttivo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Focus sulle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074B7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partnership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per aumentare impatto dei nostri progetti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Sostegno ai programmi sulla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074B7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salute mentale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per i giovani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Attenzione alla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074B7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comunicazione interna ed esterna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Una rinnovata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074B7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visione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 della DEI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Riflessione e coinvolgimento sulla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074B7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Leadership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 nella comunicazione</a:t>
            </a:r>
          </a:p>
        </p:txBody>
      </p:sp>
      <p:sp>
        <p:nvSpPr>
          <p:cNvPr id="7" name="Triangolo 6">
            <a:extLst>
              <a:ext uri="{FF2B5EF4-FFF2-40B4-BE49-F238E27FC236}">
                <a16:creationId xmlns:a16="http://schemas.microsoft.com/office/drawing/2014/main" id="{58441E80-BDFF-B513-9F97-0E32EEB0E2B0}"/>
              </a:ext>
            </a:extLst>
          </p:cNvPr>
          <p:cNvSpPr/>
          <p:nvPr/>
        </p:nvSpPr>
        <p:spPr>
          <a:xfrm rot="5400000">
            <a:off x="342015" y="3397251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riangolo 7">
            <a:extLst>
              <a:ext uri="{FF2B5EF4-FFF2-40B4-BE49-F238E27FC236}">
                <a16:creationId xmlns:a16="http://schemas.microsoft.com/office/drawing/2014/main" id="{243CE8C6-C9C3-02B5-FFBB-217B8DCF3A6C}"/>
              </a:ext>
            </a:extLst>
          </p:cNvPr>
          <p:cNvSpPr/>
          <p:nvPr/>
        </p:nvSpPr>
        <p:spPr>
          <a:xfrm rot="5400000">
            <a:off x="342015" y="3851823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4CFF1670-69D1-CF86-EFE5-477A5A0D86AB}"/>
              </a:ext>
            </a:extLst>
          </p:cNvPr>
          <p:cNvSpPr/>
          <p:nvPr/>
        </p:nvSpPr>
        <p:spPr>
          <a:xfrm rot="5400000">
            <a:off x="342015" y="5217589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riangolo 9">
            <a:extLst>
              <a:ext uri="{FF2B5EF4-FFF2-40B4-BE49-F238E27FC236}">
                <a16:creationId xmlns:a16="http://schemas.microsoft.com/office/drawing/2014/main" id="{F5651F79-1FDA-DD8A-F00A-8CB96D4BF6D2}"/>
              </a:ext>
            </a:extLst>
          </p:cNvPr>
          <p:cNvSpPr/>
          <p:nvPr/>
        </p:nvSpPr>
        <p:spPr>
          <a:xfrm rot="5400000">
            <a:off x="342015" y="4306395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riangolo 10">
            <a:extLst>
              <a:ext uri="{FF2B5EF4-FFF2-40B4-BE49-F238E27FC236}">
                <a16:creationId xmlns:a16="http://schemas.microsoft.com/office/drawing/2014/main" id="{7522A209-6EFA-236E-3EA1-4260D0653536}"/>
              </a:ext>
            </a:extLst>
          </p:cNvPr>
          <p:cNvSpPr/>
          <p:nvPr/>
        </p:nvSpPr>
        <p:spPr>
          <a:xfrm rot="5400000">
            <a:off x="342015" y="4760967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riangolo 11">
            <a:extLst>
              <a:ext uri="{FF2B5EF4-FFF2-40B4-BE49-F238E27FC236}">
                <a16:creationId xmlns:a16="http://schemas.microsoft.com/office/drawing/2014/main" id="{9F6837C4-503D-5604-BCDE-7379E8589179}"/>
              </a:ext>
            </a:extLst>
          </p:cNvPr>
          <p:cNvSpPr/>
          <p:nvPr/>
        </p:nvSpPr>
        <p:spPr>
          <a:xfrm rot="5400000">
            <a:off x="342015" y="5683755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09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pitano-mio-capitano">
            <a:hlinkClick r:id="" action="ppaction://media"/>
            <a:extLst>
              <a:ext uri="{FF2B5EF4-FFF2-40B4-BE49-F238E27FC236}">
                <a16:creationId xmlns:a16="http://schemas.microsoft.com/office/drawing/2014/main" id="{097A37FB-754E-B1DA-625C-4D3494DE68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5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F78DF69-232C-D5E4-6BC9-D7CAC39A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566" y="2060897"/>
            <a:ext cx="4902200" cy="662782"/>
          </a:xfrm>
        </p:spPr>
        <p:txBody>
          <a:bodyPr/>
          <a:lstStyle/>
          <a:p>
            <a:r>
              <a:rPr lang="it-IT" dirty="0"/>
              <a:t>Leadership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1ABC1BE-821E-8F85-89D7-94A1E31DF20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3566" y="2723679"/>
            <a:ext cx="5716920" cy="4503003"/>
          </a:xfrm>
        </p:spPr>
        <p:txBody>
          <a:bodyPr/>
          <a:lstStyle/>
          <a:p>
            <a:r>
              <a:rPr lang="it-IT" dirty="0">
                <a:solidFill>
                  <a:srgbClr val="F7A92F"/>
                </a:solidFill>
              </a:rPr>
              <a:t>Valore positivo</a:t>
            </a:r>
            <a:r>
              <a:rPr lang="it-IT" dirty="0"/>
              <a:t>, non impositivo</a:t>
            </a:r>
          </a:p>
          <a:p>
            <a:endParaRPr lang="it-IT" dirty="0"/>
          </a:p>
          <a:p>
            <a:r>
              <a:rPr lang="it-IT" dirty="0"/>
              <a:t>Stare davanti</a:t>
            </a:r>
          </a:p>
          <a:p>
            <a:r>
              <a:rPr lang="it-IT" dirty="0"/>
              <a:t>Stare accanto</a:t>
            </a:r>
          </a:p>
          <a:p>
            <a:r>
              <a:rPr lang="it-IT" dirty="0"/>
              <a:t>Stare dietro… </a:t>
            </a:r>
            <a:r>
              <a:rPr lang="it-IT" b="1" dirty="0">
                <a:solidFill>
                  <a:srgbClr val="F7A92F"/>
                </a:solidFill>
              </a:rPr>
              <a:t>Servire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7778215-1E20-F6D2-F8B6-CEE9330EF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8" t="-6978" r="5363" b="-847"/>
          <a:stretch/>
        </p:blipFill>
        <p:spPr>
          <a:xfrm>
            <a:off x="0" y="1001324"/>
            <a:ext cx="6096000" cy="485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36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8ED1C93-3E8E-F43B-8435-E6CE4BC12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Ascolto</a:t>
            </a:r>
          </a:p>
        </p:txBody>
      </p:sp>
      <p:sp>
        <p:nvSpPr>
          <p:cNvPr id="8" name="Triangolo 7">
            <a:extLst>
              <a:ext uri="{FF2B5EF4-FFF2-40B4-BE49-F238E27FC236}">
                <a16:creationId xmlns:a16="http://schemas.microsoft.com/office/drawing/2014/main" id="{05953AB6-A350-473E-3E02-8F623426F250}"/>
              </a:ext>
            </a:extLst>
          </p:cNvPr>
          <p:cNvSpPr/>
          <p:nvPr/>
        </p:nvSpPr>
        <p:spPr>
          <a:xfrm rot="5400000">
            <a:off x="6422996" y="2117091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49451AF0-BFA7-748D-8D9E-A1F1DBDF9C89}"/>
              </a:ext>
            </a:extLst>
          </p:cNvPr>
          <p:cNvSpPr/>
          <p:nvPr/>
        </p:nvSpPr>
        <p:spPr>
          <a:xfrm rot="5400000">
            <a:off x="6422996" y="3371765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riangolo 9">
            <a:extLst>
              <a:ext uri="{FF2B5EF4-FFF2-40B4-BE49-F238E27FC236}">
                <a16:creationId xmlns:a16="http://schemas.microsoft.com/office/drawing/2014/main" id="{812D2C17-E3E9-BA22-E0B9-51244D1B260F}"/>
              </a:ext>
            </a:extLst>
          </p:cNvPr>
          <p:cNvSpPr/>
          <p:nvPr/>
        </p:nvSpPr>
        <p:spPr>
          <a:xfrm rot="5400000">
            <a:off x="6422996" y="4782780"/>
            <a:ext cx="174116" cy="1523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F9A458-A287-F70A-4D76-179A4D3EC025}"/>
              </a:ext>
            </a:extLst>
          </p:cNvPr>
          <p:cNvSpPr/>
          <p:nvPr/>
        </p:nvSpPr>
        <p:spPr>
          <a:xfrm>
            <a:off x="6586228" y="5410199"/>
            <a:ext cx="6096000" cy="966537"/>
          </a:xfrm>
          <a:prstGeom prst="rect">
            <a:avLst/>
          </a:prstGeom>
          <a:solidFill>
            <a:srgbClr val="E13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0709D5-8BD6-3E2C-F77D-9923B12FDBA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586228" y="1907545"/>
            <a:ext cx="5504171" cy="3236784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dirty="0"/>
              <a:t>Punto di partenza per affrontare ogni cambiamento</a:t>
            </a:r>
            <a:br>
              <a:rPr lang="it-IT" dirty="0"/>
            </a:br>
            <a:br>
              <a:rPr lang="it-IT" dirty="0"/>
            </a:br>
            <a:r>
              <a:rPr lang="it-IT" dirty="0"/>
              <a:t>L’ascolto è presupposto per porre le giuste domande</a:t>
            </a:r>
          </a:p>
          <a:p>
            <a:pPr>
              <a:lnSpc>
                <a:spcPct val="100000"/>
              </a:lnSpc>
            </a:pPr>
            <a:br>
              <a:rPr lang="it-IT" dirty="0"/>
            </a:br>
            <a:r>
              <a:rPr lang="it-IT" dirty="0"/>
              <a:t>Chi non ascolta non comprende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2A33E4F-178C-C641-CD0C-4F4B2190F85D}"/>
              </a:ext>
            </a:extLst>
          </p:cNvPr>
          <p:cNvSpPr/>
          <p:nvPr/>
        </p:nvSpPr>
        <p:spPr>
          <a:xfrm>
            <a:off x="0" y="613611"/>
            <a:ext cx="6096000" cy="5763126"/>
          </a:xfrm>
          <a:prstGeom prst="rect">
            <a:avLst/>
          </a:prstGeom>
          <a:solidFill>
            <a:srgbClr val="0175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75DEFD8-074A-7EB2-4234-FDB2C23F1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8" t="38832" r="22604" b="18297"/>
          <a:stretch/>
        </p:blipFill>
        <p:spPr>
          <a:xfrm>
            <a:off x="0" y="1503947"/>
            <a:ext cx="6096000" cy="450300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9A26CE-7431-49F2-2FDF-432EF9245238}"/>
              </a:ext>
            </a:extLst>
          </p:cNvPr>
          <p:cNvSpPr txBox="1"/>
          <p:nvPr/>
        </p:nvSpPr>
        <p:spPr>
          <a:xfrm>
            <a:off x="6828806" y="5144329"/>
            <a:ext cx="6343650" cy="1184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Non alimentare la </a:t>
            </a:r>
            <a:b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</a:b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polarizzazione tossica</a:t>
            </a:r>
          </a:p>
        </p:txBody>
      </p:sp>
    </p:spTree>
    <p:extLst>
      <p:ext uri="{BB962C8B-B14F-4D97-AF65-F5344CB8AC3E}">
        <p14:creationId xmlns:p14="http://schemas.microsoft.com/office/powerpoint/2010/main" val="2777362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6A9AEA-3E1B-9E0E-50FD-A9625752C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80" y="1514008"/>
            <a:ext cx="10231120" cy="4122294"/>
          </a:xfrm>
        </p:spPr>
        <p:txBody>
          <a:bodyPr/>
          <a:lstStyle/>
          <a:p>
            <a:r>
              <a:rPr lang="it-IT" sz="3600" i="1" dirty="0"/>
              <a:t>Che il Signore possa oscurare alla mia vista i difetti degli uomini e delle nazioni, ed illuminare invece le loro virtù.</a:t>
            </a:r>
            <a:br>
              <a:rPr lang="it-IT" sz="3600" dirty="0"/>
            </a:br>
            <a:br>
              <a:rPr lang="it-IT" sz="3600" dirty="0"/>
            </a:br>
            <a:r>
              <a:rPr lang="it-IT" sz="3600" dirty="0"/>
              <a:t>						Paul P. Harris</a:t>
            </a:r>
          </a:p>
        </p:txBody>
      </p:sp>
    </p:spTree>
    <p:extLst>
      <p:ext uri="{BB962C8B-B14F-4D97-AF65-F5344CB8AC3E}">
        <p14:creationId xmlns:p14="http://schemas.microsoft.com/office/powerpoint/2010/main" val="1571331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</TotalTime>
  <Words>358</Words>
  <Application>Microsoft Macintosh PowerPoint</Application>
  <PresentationFormat>Widescreen</PresentationFormat>
  <Paragraphs>78</Paragraphs>
  <Slides>20</Slides>
  <Notes>1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Frutiger LT 55 Roman</vt:lpstr>
      <vt:lpstr>Frutiger LT Std 55 Roman</vt:lpstr>
      <vt:lpstr>FrutigerLTStd-Roman</vt:lpstr>
      <vt:lpstr>Tema di Office</vt:lpstr>
      <vt:lpstr>Giuseppe DEL BENE</vt:lpstr>
      <vt:lpstr>Giuseppe Del Bene</vt:lpstr>
      <vt:lpstr>Perché l’Assemblea Distrettuale?</vt:lpstr>
      <vt:lpstr>Ispirazione…  Cosa troviamo in questa Assemblea</vt:lpstr>
      <vt:lpstr>I BUONI PROPOSITI</vt:lpstr>
      <vt:lpstr>Presentazione standard di PowerPoint</vt:lpstr>
      <vt:lpstr>Leadership</vt:lpstr>
      <vt:lpstr>Ascolto</vt:lpstr>
      <vt:lpstr>Che il Signore possa oscurare alla mia vista i difetti degli uomini e delle nazioni, ed illuminare invece le loro virtù.        Paul P. Harris</vt:lpstr>
      <vt:lpstr>Presentazione standard di PowerPoint</vt:lpstr>
      <vt:lpstr>Maurizio DONADONI</vt:lpstr>
      <vt:lpstr>Maurizio Donadoni</vt:lpstr>
      <vt:lpstr>Stefano ARTESE</vt:lpstr>
      <vt:lpstr>Stefano Artese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 Carminati</dc:creator>
  <cp:lastModifiedBy>Luca Carminati</cp:lastModifiedBy>
  <cp:revision>13</cp:revision>
  <dcterms:created xsi:type="dcterms:W3CDTF">2025-04-18T08:21:17Z</dcterms:created>
  <dcterms:modified xsi:type="dcterms:W3CDTF">2025-05-12T07:21:46Z</dcterms:modified>
</cp:coreProperties>
</file>